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62" r:id="rId6"/>
    <p:sldId id="259" r:id="rId7"/>
    <p:sldId id="263" r:id="rId8"/>
    <p:sldId id="265" r:id="rId9"/>
    <p:sldId id="266" r:id="rId10"/>
    <p:sldId id="271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4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4E89"/>
    <a:srgbClr val="F88626"/>
    <a:srgbClr val="3A4B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4BC93F-0A0B-4DFD-B308-CFA61620A0F6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442872-81FF-405C-845A-9F944F907C61}">
      <dgm:prSet phldrT="[Text]" custT="1"/>
      <dgm:spPr/>
      <dgm:t>
        <a:bodyPr/>
        <a:lstStyle/>
        <a:p>
          <a:r>
            <a:rPr lang="pt-BR" sz="1000" dirty="0" smtClean="0">
              <a:latin typeface="Arial" panose="020B0604020202020204" pitchFamily="34" charset="0"/>
            </a:rPr>
            <a:t>Faz uso deanálise estatística exploratórias e até mesmo as tarefas de mineração de dados.</a:t>
          </a:r>
          <a:endParaRPr lang="en-US" sz="1000" dirty="0"/>
        </a:p>
      </dgm:t>
    </dgm:pt>
    <dgm:pt modelId="{DDFC0825-EFE5-4594-9ECB-76346655E414}" type="parTrans" cxnId="{41AB24A6-7ECE-45EE-AE74-765D31DA9836}">
      <dgm:prSet/>
      <dgm:spPr/>
      <dgm:t>
        <a:bodyPr/>
        <a:lstStyle/>
        <a:p>
          <a:endParaRPr lang="en-US"/>
        </a:p>
      </dgm:t>
    </dgm:pt>
    <dgm:pt modelId="{CFE6D940-EF9B-403A-9657-D9854912DF7C}" type="sibTrans" cxnId="{41AB24A6-7ECE-45EE-AE74-765D31DA9836}">
      <dgm:prSet/>
      <dgm:spPr/>
      <dgm:t>
        <a:bodyPr/>
        <a:lstStyle/>
        <a:p>
          <a:endParaRPr lang="en-US"/>
        </a:p>
      </dgm:t>
    </dgm:pt>
    <dgm:pt modelId="{D0A2FC3E-4202-4BCC-B425-568037C6EF78}">
      <dgm:prSet phldrT="[Text]" custT="1"/>
      <dgm:spPr/>
      <dgm:t>
        <a:bodyPr/>
        <a:lstStyle/>
        <a:p>
          <a:r>
            <a:rPr lang="pt-BR" sz="1050" b="0" i="0" u="none" dirty="0" smtClean="0"/>
            <a:t>Para confirmar hipóteses colocadas em atividades em que envolvem a aprendizagem do aluno</a:t>
          </a:r>
          <a:endParaRPr lang="en-US" sz="1050" dirty="0"/>
        </a:p>
      </dgm:t>
    </dgm:pt>
    <dgm:pt modelId="{3F9C598F-CF01-476A-BB7C-2084C4888EBF}" type="parTrans" cxnId="{E86543C3-780B-469A-8280-99A1B6361E69}">
      <dgm:prSet/>
      <dgm:spPr/>
      <dgm:t>
        <a:bodyPr/>
        <a:lstStyle/>
        <a:p>
          <a:endParaRPr lang="en-US"/>
        </a:p>
      </dgm:t>
    </dgm:pt>
    <dgm:pt modelId="{DC23789C-4D5A-4B87-8201-4630D4C7B29C}" type="sibTrans" cxnId="{E86543C3-780B-469A-8280-99A1B6361E69}">
      <dgm:prSet/>
      <dgm:spPr/>
      <dgm:t>
        <a:bodyPr/>
        <a:lstStyle/>
        <a:p>
          <a:endParaRPr lang="en-US"/>
        </a:p>
      </dgm:t>
    </dgm:pt>
    <dgm:pt modelId="{5B4D1BF4-21A4-4375-ABC3-4A50FE3D68A3}">
      <dgm:prSet phldrT="[Text]" custT="1"/>
      <dgm:spPr/>
      <dgm:t>
        <a:bodyPr/>
        <a:lstStyle/>
        <a:p>
          <a:pPr rtl="0"/>
          <a:r>
            <a:rPr lang="pt-BR" sz="1050" b="0" i="0" u="none" dirty="0" smtClean="0"/>
            <a:t>Fomentando assim recursos análiticos para entendimento e aprimoramento do ensino-aprendizagem. </a:t>
          </a:r>
          <a:endParaRPr lang="pt-BR" sz="1050" b="0" dirty="0" smtClean="0"/>
        </a:p>
        <a:p>
          <a:pPr rtl="0"/>
          <a:endParaRPr lang="en-US" sz="1050" dirty="0"/>
        </a:p>
      </dgm:t>
    </dgm:pt>
    <dgm:pt modelId="{AE0F365C-2288-417D-AD4F-CCED41CFADF2}" type="parTrans" cxnId="{AE6F53B9-E83E-4410-8252-E1C85DD70693}">
      <dgm:prSet/>
      <dgm:spPr/>
      <dgm:t>
        <a:bodyPr/>
        <a:lstStyle/>
        <a:p>
          <a:endParaRPr lang="en-US"/>
        </a:p>
      </dgm:t>
    </dgm:pt>
    <dgm:pt modelId="{8A71389E-F7F0-40EC-A995-65BF7834ACA9}" type="sibTrans" cxnId="{AE6F53B9-E83E-4410-8252-E1C85DD70693}">
      <dgm:prSet/>
      <dgm:spPr/>
      <dgm:t>
        <a:bodyPr/>
        <a:lstStyle/>
        <a:p>
          <a:endParaRPr lang="en-US"/>
        </a:p>
      </dgm:t>
    </dgm:pt>
    <dgm:pt modelId="{6B2EDB1E-DD41-44D1-8EFA-F6727050CC84}" type="pres">
      <dgm:prSet presAssocID="{9A4BC93F-0A0B-4DFD-B308-CFA61620A0F6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CE825992-CBB3-4D2E-872C-3F890EB36141}" type="pres">
      <dgm:prSet presAssocID="{FD442872-81FF-405C-845A-9F944F907C61}" presName="Accent1" presStyleCnt="0"/>
      <dgm:spPr/>
    </dgm:pt>
    <dgm:pt modelId="{C01AD01E-4C7F-4099-810D-9AA983B5C1FE}" type="pres">
      <dgm:prSet presAssocID="{FD442872-81FF-405C-845A-9F944F907C61}" presName="Accent" presStyleLbl="node1" presStyleIdx="0" presStyleCnt="3"/>
      <dgm:spPr/>
    </dgm:pt>
    <dgm:pt modelId="{F5E590B7-7BB4-4057-A070-19711871FB73}" type="pres">
      <dgm:prSet presAssocID="{FD442872-81FF-405C-845A-9F944F907C61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081123-F943-456D-9FB0-1FE677C29BAC}" type="pres">
      <dgm:prSet presAssocID="{D0A2FC3E-4202-4BCC-B425-568037C6EF78}" presName="Accent2" presStyleCnt="0"/>
      <dgm:spPr/>
    </dgm:pt>
    <dgm:pt modelId="{18FD1FDF-30D1-4799-A00F-0210C801FE91}" type="pres">
      <dgm:prSet presAssocID="{D0A2FC3E-4202-4BCC-B425-568037C6EF78}" presName="Accent" presStyleLbl="node1" presStyleIdx="1" presStyleCnt="3"/>
      <dgm:spPr/>
    </dgm:pt>
    <dgm:pt modelId="{674B5F8A-ACFB-42B2-B748-377B02FEA8F0}" type="pres">
      <dgm:prSet presAssocID="{D0A2FC3E-4202-4BCC-B425-568037C6EF78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5D2D42-AFB9-4A36-88DA-50BD0B019342}" type="pres">
      <dgm:prSet presAssocID="{5B4D1BF4-21A4-4375-ABC3-4A50FE3D68A3}" presName="Accent3" presStyleCnt="0"/>
      <dgm:spPr/>
    </dgm:pt>
    <dgm:pt modelId="{2588080E-DA2B-4F8E-AEC3-90ED360A2809}" type="pres">
      <dgm:prSet presAssocID="{5B4D1BF4-21A4-4375-ABC3-4A50FE3D68A3}" presName="Accent" presStyleLbl="node1" presStyleIdx="2" presStyleCnt="3"/>
      <dgm:spPr/>
    </dgm:pt>
    <dgm:pt modelId="{FDF82320-3293-4DD4-9674-1D59A5444B71}" type="pres">
      <dgm:prSet presAssocID="{5B4D1BF4-21A4-4375-ABC3-4A50FE3D68A3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0355AF-FE97-4879-96A9-DEB9465E799C}" type="presOf" srcId="{D0A2FC3E-4202-4BCC-B425-568037C6EF78}" destId="{674B5F8A-ACFB-42B2-B748-377B02FEA8F0}" srcOrd="0" destOrd="0" presId="urn:microsoft.com/office/officeart/2009/layout/CircleArrowProcess"/>
    <dgm:cxn modelId="{E86543C3-780B-469A-8280-99A1B6361E69}" srcId="{9A4BC93F-0A0B-4DFD-B308-CFA61620A0F6}" destId="{D0A2FC3E-4202-4BCC-B425-568037C6EF78}" srcOrd="1" destOrd="0" parTransId="{3F9C598F-CF01-476A-BB7C-2084C4888EBF}" sibTransId="{DC23789C-4D5A-4B87-8201-4630D4C7B29C}"/>
    <dgm:cxn modelId="{27965D48-418C-4F28-92C9-385E6609EA5A}" type="presOf" srcId="{5B4D1BF4-21A4-4375-ABC3-4A50FE3D68A3}" destId="{FDF82320-3293-4DD4-9674-1D59A5444B71}" srcOrd="0" destOrd="0" presId="urn:microsoft.com/office/officeart/2009/layout/CircleArrowProcess"/>
    <dgm:cxn modelId="{CE0242D4-94AD-430E-8FD1-6764B9120EFD}" type="presOf" srcId="{9A4BC93F-0A0B-4DFD-B308-CFA61620A0F6}" destId="{6B2EDB1E-DD41-44D1-8EFA-F6727050CC84}" srcOrd="0" destOrd="0" presId="urn:microsoft.com/office/officeart/2009/layout/CircleArrowProcess"/>
    <dgm:cxn modelId="{41AB24A6-7ECE-45EE-AE74-765D31DA9836}" srcId="{9A4BC93F-0A0B-4DFD-B308-CFA61620A0F6}" destId="{FD442872-81FF-405C-845A-9F944F907C61}" srcOrd="0" destOrd="0" parTransId="{DDFC0825-EFE5-4594-9ECB-76346655E414}" sibTransId="{CFE6D940-EF9B-403A-9657-D9854912DF7C}"/>
    <dgm:cxn modelId="{AE6F53B9-E83E-4410-8252-E1C85DD70693}" srcId="{9A4BC93F-0A0B-4DFD-B308-CFA61620A0F6}" destId="{5B4D1BF4-21A4-4375-ABC3-4A50FE3D68A3}" srcOrd="2" destOrd="0" parTransId="{AE0F365C-2288-417D-AD4F-CCED41CFADF2}" sibTransId="{8A71389E-F7F0-40EC-A995-65BF7834ACA9}"/>
    <dgm:cxn modelId="{C7103D7E-B673-4C4F-B598-EF0D1ECC7B3D}" type="presOf" srcId="{FD442872-81FF-405C-845A-9F944F907C61}" destId="{F5E590B7-7BB4-4057-A070-19711871FB73}" srcOrd="0" destOrd="0" presId="urn:microsoft.com/office/officeart/2009/layout/CircleArrowProcess"/>
    <dgm:cxn modelId="{D1E0353E-F956-4267-99B6-FFC2C8A3D10B}" type="presParOf" srcId="{6B2EDB1E-DD41-44D1-8EFA-F6727050CC84}" destId="{CE825992-CBB3-4D2E-872C-3F890EB36141}" srcOrd="0" destOrd="0" presId="urn:microsoft.com/office/officeart/2009/layout/CircleArrowProcess"/>
    <dgm:cxn modelId="{7C5B875E-558B-495C-80EA-0DFA3AE73102}" type="presParOf" srcId="{CE825992-CBB3-4D2E-872C-3F890EB36141}" destId="{C01AD01E-4C7F-4099-810D-9AA983B5C1FE}" srcOrd="0" destOrd="0" presId="urn:microsoft.com/office/officeart/2009/layout/CircleArrowProcess"/>
    <dgm:cxn modelId="{F13BA516-6C04-43D2-BCD8-D5BFA1C7C0E1}" type="presParOf" srcId="{6B2EDB1E-DD41-44D1-8EFA-F6727050CC84}" destId="{F5E590B7-7BB4-4057-A070-19711871FB73}" srcOrd="1" destOrd="0" presId="urn:microsoft.com/office/officeart/2009/layout/CircleArrowProcess"/>
    <dgm:cxn modelId="{8CBDA31D-6B72-45EE-8511-727108D05A31}" type="presParOf" srcId="{6B2EDB1E-DD41-44D1-8EFA-F6727050CC84}" destId="{FD081123-F943-456D-9FB0-1FE677C29BAC}" srcOrd="2" destOrd="0" presId="urn:microsoft.com/office/officeart/2009/layout/CircleArrowProcess"/>
    <dgm:cxn modelId="{A5CC6ADF-8D20-4302-8AE7-61C4D33854F7}" type="presParOf" srcId="{FD081123-F943-456D-9FB0-1FE677C29BAC}" destId="{18FD1FDF-30D1-4799-A00F-0210C801FE91}" srcOrd="0" destOrd="0" presId="urn:microsoft.com/office/officeart/2009/layout/CircleArrowProcess"/>
    <dgm:cxn modelId="{E28E0FC4-2F47-4590-A40F-A0525F0287BB}" type="presParOf" srcId="{6B2EDB1E-DD41-44D1-8EFA-F6727050CC84}" destId="{674B5F8A-ACFB-42B2-B748-377B02FEA8F0}" srcOrd="3" destOrd="0" presId="urn:microsoft.com/office/officeart/2009/layout/CircleArrowProcess"/>
    <dgm:cxn modelId="{42A964F1-6FAA-448E-AD3A-87614E3AB1AC}" type="presParOf" srcId="{6B2EDB1E-DD41-44D1-8EFA-F6727050CC84}" destId="{AF5D2D42-AFB9-4A36-88DA-50BD0B019342}" srcOrd="4" destOrd="0" presId="urn:microsoft.com/office/officeart/2009/layout/CircleArrowProcess"/>
    <dgm:cxn modelId="{217038A0-390D-4AF6-90AA-3D88E61153FA}" type="presParOf" srcId="{AF5D2D42-AFB9-4A36-88DA-50BD0B019342}" destId="{2588080E-DA2B-4F8E-AEC3-90ED360A2809}" srcOrd="0" destOrd="0" presId="urn:microsoft.com/office/officeart/2009/layout/CircleArrowProcess"/>
    <dgm:cxn modelId="{A4A1DA98-D74A-4A97-98C5-643AA44AA40C}" type="presParOf" srcId="{6B2EDB1E-DD41-44D1-8EFA-F6727050CC84}" destId="{FDF82320-3293-4DD4-9674-1D59A5444B71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8553F0-09BE-4C5C-A340-38AEB51D9AFB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91ED50-130C-4DAF-AB07-F325A58E410C}">
      <dgm:prSet phldrT="[Text]"/>
      <dgm:spPr/>
      <dgm:t>
        <a:bodyPr/>
        <a:lstStyle/>
        <a:p>
          <a:pPr algn="ctr"/>
          <a:r>
            <a:rPr lang="en-US" dirty="0" err="1" smtClean="0"/>
            <a:t>Esforço</a:t>
          </a:r>
          <a:r>
            <a:rPr lang="en-US" dirty="0" smtClean="0"/>
            <a:t> </a:t>
          </a:r>
          <a:r>
            <a:rPr lang="en-US" dirty="0" err="1" smtClean="0"/>
            <a:t>compartilhado</a:t>
          </a:r>
          <a:endParaRPr lang="en-US" dirty="0"/>
        </a:p>
      </dgm:t>
    </dgm:pt>
    <dgm:pt modelId="{09CE823D-527F-40D2-AAD2-99456A591586}" type="parTrans" cxnId="{73CD0614-1226-4290-AFEF-D94CB2FF1EAD}">
      <dgm:prSet/>
      <dgm:spPr/>
      <dgm:t>
        <a:bodyPr/>
        <a:lstStyle/>
        <a:p>
          <a:endParaRPr lang="en-US"/>
        </a:p>
      </dgm:t>
    </dgm:pt>
    <dgm:pt modelId="{4211D798-4505-45DA-8F12-ED12D3EECB22}" type="sibTrans" cxnId="{73CD0614-1226-4290-AFEF-D94CB2FF1EAD}">
      <dgm:prSet/>
      <dgm:spPr/>
      <dgm:t>
        <a:bodyPr/>
        <a:lstStyle/>
        <a:p>
          <a:endParaRPr lang="en-US"/>
        </a:p>
      </dgm:t>
    </dgm:pt>
    <dgm:pt modelId="{4A67DFEF-0AF9-46F8-A142-A688C789D826}">
      <dgm:prSet phldrT="[Text]"/>
      <dgm:spPr/>
      <dgm:t>
        <a:bodyPr/>
        <a:lstStyle/>
        <a:p>
          <a:r>
            <a:rPr lang="en-US" dirty="0" err="1" smtClean="0"/>
            <a:t>Trabalhos</a:t>
          </a:r>
          <a:r>
            <a:rPr lang="en-US" dirty="0" smtClean="0"/>
            <a:t> </a:t>
          </a:r>
          <a:r>
            <a:rPr lang="en-US" dirty="0" err="1" smtClean="0"/>
            <a:t>em</a:t>
          </a:r>
          <a:r>
            <a:rPr lang="en-US" dirty="0" smtClean="0"/>
            <a:t> </a:t>
          </a:r>
          <a:r>
            <a:rPr lang="en-US" dirty="0" err="1" smtClean="0"/>
            <a:t>grupo</a:t>
          </a:r>
          <a:endParaRPr lang="en-US" dirty="0"/>
        </a:p>
      </dgm:t>
    </dgm:pt>
    <dgm:pt modelId="{0F48D2A1-1C13-41C5-B562-5022CE5E6A59}" type="parTrans" cxnId="{50C03F30-2D25-477B-8357-A64AA4491BA1}">
      <dgm:prSet/>
      <dgm:spPr/>
      <dgm:t>
        <a:bodyPr/>
        <a:lstStyle/>
        <a:p>
          <a:endParaRPr lang="en-US"/>
        </a:p>
      </dgm:t>
    </dgm:pt>
    <dgm:pt modelId="{0F64E847-F40D-43F7-B174-5A9F1D45F3C7}" type="sibTrans" cxnId="{50C03F30-2D25-477B-8357-A64AA4491BA1}">
      <dgm:prSet/>
      <dgm:spPr/>
      <dgm:t>
        <a:bodyPr/>
        <a:lstStyle/>
        <a:p>
          <a:endParaRPr lang="en-US"/>
        </a:p>
      </dgm:t>
    </dgm:pt>
    <dgm:pt modelId="{75B8691E-171D-46E0-BD56-B097A40BA1BE}">
      <dgm:prSet phldrT="[Text]"/>
      <dgm:spPr/>
      <dgm:t>
        <a:bodyPr/>
        <a:lstStyle/>
        <a:p>
          <a:r>
            <a:rPr lang="en-US" dirty="0" err="1" smtClean="0"/>
            <a:t>Desenvover</a:t>
          </a:r>
          <a:r>
            <a:rPr lang="en-US" dirty="0" smtClean="0"/>
            <a:t> </a:t>
          </a:r>
          <a:r>
            <a:rPr lang="en-US" dirty="0" err="1" smtClean="0"/>
            <a:t>pesquisa</a:t>
          </a:r>
          <a:endParaRPr lang="en-US" dirty="0"/>
        </a:p>
      </dgm:t>
    </dgm:pt>
    <dgm:pt modelId="{523C019B-9A46-4394-883D-BF1FA65C02AA}" type="parTrans" cxnId="{48BE8B7A-3644-411C-94F3-6FF5882936AA}">
      <dgm:prSet/>
      <dgm:spPr/>
      <dgm:t>
        <a:bodyPr/>
        <a:lstStyle/>
        <a:p>
          <a:endParaRPr lang="en-US"/>
        </a:p>
      </dgm:t>
    </dgm:pt>
    <dgm:pt modelId="{150BA777-05D5-45C6-BD03-0F3968A9B53B}" type="sibTrans" cxnId="{48BE8B7A-3644-411C-94F3-6FF5882936AA}">
      <dgm:prSet/>
      <dgm:spPr/>
      <dgm:t>
        <a:bodyPr/>
        <a:lstStyle/>
        <a:p>
          <a:endParaRPr lang="en-US"/>
        </a:p>
      </dgm:t>
    </dgm:pt>
    <dgm:pt modelId="{5DA3341C-5F2F-41A4-8BD7-7382BEFFA063}">
      <dgm:prSet phldrT="[Text]"/>
      <dgm:spPr/>
      <dgm:t>
        <a:bodyPr/>
        <a:lstStyle/>
        <a:p>
          <a:r>
            <a:rPr lang="en-US" dirty="0" err="1" smtClean="0"/>
            <a:t>Seminários</a:t>
          </a:r>
          <a:endParaRPr lang="en-US" dirty="0"/>
        </a:p>
      </dgm:t>
    </dgm:pt>
    <dgm:pt modelId="{3A4C9859-E9D3-48E0-9898-8C39E18B0819}" type="parTrans" cxnId="{49BD0B2E-69E3-418A-B75F-86821399D300}">
      <dgm:prSet/>
      <dgm:spPr/>
      <dgm:t>
        <a:bodyPr/>
        <a:lstStyle/>
        <a:p>
          <a:endParaRPr lang="en-US"/>
        </a:p>
      </dgm:t>
    </dgm:pt>
    <dgm:pt modelId="{B9529CDF-9831-4318-BA0C-CA91C9DD17F1}" type="sibTrans" cxnId="{49BD0B2E-69E3-418A-B75F-86821399D300}">
      <dgm:prSet/>
      <dgm:spPr/>
      <dgm:t>
        <a:bodyPr/>
        <a:lstStyle/>
        <a:p>
          <a:endParaRPr lang="en-US"/>
        </a:p>
      </dgm:t>
    </dgm:pt>
    <dgm:pt modelId="{5E3AEAC7-964A-47DE-B8D3-69A4DC20547D}">
      <dgm:prSet phldrT="[Text]"/>
      <dgm:spPr/>
      <dgm:t>
        <a:bodyPr/>
        <a:lstStyle/>
        <a:p>
          <a:r>
            <a:rPr lang="en-US" dirty="0" err="1" smtClean="0"/>
            <a:t>Motivação</a:t>
          </a:r>
          <a:r>
            <a:rPr lang="en-US" dirty="0" smtClean="0"/>
            <a:t> </a:t>
          </a:r>
          <a:r>
            <a:rPr lang="en-US" dirty="0" err="1" smtClean="0"/>
            <a:t>negativa</a:t>
          </a:r>
          <a:endParaRPr lang="en-US" dirty="0"/>
        </a:p>
      </dgm:t>
    </dgm:pt>
    <dgm:pt modelId="{463F6B2A-CF80-4EC3-91D5-210BC7AEB0B4}" type="parTrans" cxnId="{B706D988-0F92-44F5-947E-61C2B5196FBA}">
      <dgm:prSet/>
      <dgm:spPr/>
      <dgm:t>
        <a:bodyPr/>
        <a:lstStyle/>
        <a:p>
          <a:endParaRPr lang="en-US"/>
        </a:p>
      </dgm:t>
    </dgm:pt>
    <dgm:pt modelId="{1943098C-5EB7-4C25-9CA4-7E0D2927914A}" type="sibTrans" cxnId="{B706D988-0F92-44F5-947E-61C2B5196FBA}">
      <dgm:prSet/>
      <dgm:spPr/>
      <dgm:t>
        <a:bodyPr/>
        <a:lstStyle/>
        <a:p>
          <a:endParaRPr lang="en-US"/>
        </a:p>
      </dgm:t>
    </dgm:pt>
    <dgm:pt modelId="{E9138FA3-FD98-4F90-9C96-2B07F3C41F8D}">
      <dgm:prSet phldrT="[Text]"/>
      <dgm:spPr/>
      <dgm:t>
        <a:bodyPr/>
        <a:lstStyle/>
        <a:p>
          <a:r>
            <a:rPr lang="en-US" dirty="0" err="1" smtClean="0"/>
            <a:t>Provas</a:t>
          </a:r>
          <a:endParaRPr lang="en-US" dirty="0"/>
        </a:p>
      </dgm:t>
    </dgm:pt>
    <dgm:pt modelId="{069A5E75-BF57-41E6-91B0-0595301A1A0D}" type="parTrans" cxnId="{DE760934-B25F-41E2-B7E6-6FD4A1453CFF}">
      <dgm:prSet/>
      <dgm:spPr/>
      <dgm:t>
        <a:bodyPr/>
        <a:lstStyle/>
        <a:p>
          <a:endParaRPr lang="en-US"/>
        </a:p>
      </dgm:t>
    </dgm:pt>
    <dgm:pt modelId="{FA5960B1-B9E2-457C-9239-82DE8266977B}" type="sibTrans" cxnId="{DE760934-B25F-41E2-B7E6-6FD4A1453CFF}">
      <dgm:prSet/>
      <dgm:spPr/>
      <dgm:t>
        <a:bodyPr/>
        <a:lstStyle/>
        <a:p>
          <a:endParaRPr lang="en-US"/>
        </a:p>
      </dgm:t>
    </dgm:pt>
    <dgm:pt modelId="{1F225CAC-88E4-4334-BE65-AEC5FB86E0C6}" type="pres">
      <dgm:prSet presAssocID="{778553F0-09BE-4C5C-A340-38AEB51D9AFB}" presName="Name0" presStyleCnt="0">
        <dgm:presLayoutVars>
          <dgm:dir/>
          <dgm:animLvl val="lvl"/>
          <dgm:resizeHandles val="exact"/>
        </dgm:presLayoutVars>
      </dgm:prSet>
      <dgm:spPr/>
    </dgm:pt>
    <dgm:pt modelId="{615DF45B-9362-4452-9292-E9F346F5B97A}" type="pres">
      <dgm:prSet presAssocID="{0491ED50-130C-4DAF-AB07-F325A58E410C}" presName="compositeNode" presStyleCnt="0">
        <dgm:presLayoutVars>
          <dgm:bulletEnabled val="1"/>
        </dgm:presLayoutVars>
      </dgm:prSet>
      <dgm:spPr/>
    </dgm:pt>
    <dgm:pt modelId="{A6B90361-89A9-4968-9A80-ECBDEB911F3B}" type="pres">
      <dgm:prSet presAssocID="{0491ED50-130C-4DAF-AB07-F325A58E410C}" presName="bgRect" presStyleLbl="node1" presStyleIdx="0" presStyleCnt="3"/>
      <dgm:spPr/>
      <dgm:t>
        <a:bodyPr/>
        <a:lstStyle/>
        <a:p>
          <a:endParaRPr lang="en-US"/>
        </a:p>
      </dgm:t>
    </dgm:pt>
    <dgm:pt modelId="{FEC08F0C-CCBD-43D9-A427-6E0F14ADFB62}" type="pres">
      <dgm:prSet presAssocID="{0491ED50-130C-4DAF-AB07-F325A58E410C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E7075-D6C1-4EB6-99E5-61C75B053C2D}" type="pres">
      <dgm:prSet presAssocID="{0491ED50-130C-4DAF-AB07-F325A58E410C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549704-590D-4964-83CA-F41237A76C5A}" type="pres">
      <dgm:prSet presAssocID="{4211D798-4505-45DA-8F12-ED12D3EECB22}" presName="hSp" presStyleCnt="0"/>
      <dgm:spPr/>
    </dgm:pt>
    <dgm:pt modelId="{004E20F2-6450-498A-93FC-D287C08E7818}" type="pres">
      <dgm:prSet presAssocID="{4211D798-4505-45DA-8F12-ED12D3EECB22}" presName="vProcSp" presStyleCnt="0"/>
      <dgm:spPr/>
    </dgm:pt>
    <dgm:pt modelId="{0E7C61BB-ED44-4204-B12C-314273C6CE97}" type="pres">
      <dgm:prSet presAssocID="{4211D798-4505-45DA-8F12-ED12D3EECB22}" presName="vSp1" presStyleCnt="0"/>
      <dgm:spPr/>
    </dgm:pt>
    <dgm:pt modelId="{3DDB9017-8AEF-4A30-ACBB-89C42DE5F6F6}" type="pres">
      <dgm:prSet presAssocID="{4211D798-4505-45DA-8F12-ED12D3EECB22}" presName="simulatedConn" presStyleLbl="solidFgAcc1" presStyleIdx="0" presStyleCnt="2"/>
      <dgm:spPr/>
    </dgm:pt>
    <dgm:pt modelId="{75EB100E-F48B-4DA3-87C8-78EBA73DF900}" type="pres">
      <dgm:prSet presAssocID="{4211D798-4505-45DA-8F12-ED12D3EECB22}" presName="vSp2" presStyleCnt="0"/>
      <dgm:spPr/>
    </dgm:pt>
    <dgm:pt modelId="{A70DCBFF-6587-41DB-A62F-E30141C08ECD}" type="pres">
      <dgm:prSet presAssocID="{4211D798-4505-45DA-8F12-ED12D3EECB22}" presName="sibTrans" presStyleCnt="0"/>
      <dgm:spPr/>
    </dgm:pt>
    <dgm:pt modelId="{570AF6C5-05E7-4517-9BDB-870E1FD8DA46}" type="pres">
      <dgm:prSet presAssocID="{75B8691E-171D-46E0-BD56-B097A40BA1BE}" presName="compositeNode" presStyleCnt="0">
        <dgm:presLayoutVars>
          <dgm:bulletEnabled val="1"/>
        </dgm:presLayoutVars>
      </dgm:prSet>
      <dgm:spPr/>
    </dgm:pt>
    <dgm:pt modelId="{6CB86D46-5AA7-4764-B700-537A3A8223A1}" type="pres">
      <dgm:prSet presAssocID="{75B8691E-171D-46E0-BD56-B097A40BA1BE}" presName="bgRect" presStyleLbl="node1" presStyleIdx="1" presStyleCnt="3"/>
      <dgm:spPr/>
      <dgm:t>
        <a:bodyPr/>
        <a:lstStyle/>
        <a:p>
          <a:endParaRPr lang="en-US"/>
        </a:p>
      </dgm:t>
    </dgm:pt>
    <dgm:pt modelId="{E837073B-C6B1-4017-BC20-A5833A7B1510}" type="pres">
      <dgm:prSet presAssocID="{75B8691E-171D-46E0-BD56-B097A40BA1BE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9A00F2-CFE7-46E9-91B6-1B6FF29A4056}" type="pres">
      <dgm:prSet presAssocID="{75B8691E-171D-46E0-BD56-B097A40BA1BE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CED1E-8AF2-42A1-A7AA-8494D910B2C7}" type="pres">
      <dgm:prSet presAssocID="{150BA777-05D5-45C6-BD03-0F3968A9B53B}" presName="hSp" presStyleCnt="0"/>
      <dgm:spPr/>
    </dgm:pt>
    <dgm:pt modelId="{38A43EC4-3449-49ED-AEBD-B7E2A3894CF5}" type="pres">
      <dgm:prSet presAssocID="{150BA777-05D5-45C6-BD03-0F3968A9B53B}" presName="vProcSp" presStyleCnt="0"/>
      <dgm:spPr/>
    </dgm:pt>
    <dgm:pt modelId="{76A07D3D-2E50-4CB7-837E-21966737A311}" type="pres">
      <dgm:prSet presAssocID="{150BA777-05D5-45C6-BD03-0F3968A9B53B}" presName="vSp1" presStyleCnt="0"/>
      <dgm:spPr/>
    </dgm:pt>
    <dgm:pt modelId="{CEFB2245-F16D-43D0-8EF0-6800DA009991}" type="pres">
      <dgm:prSet presAssocID="{150BA777-05D5-45C6-BD03-0F3968A9B53B}" presName="simulatedConn" presStyleLbl="solidFgAcc1" presStyleIdx="1" presStyleCnt="2"/>
      <dgm:spPr/>
    </dgm:pt>
    <dgm:pt modelId="{66C1A3F4-390F-48F7-B28B-4DCC74B46B8D}" type="pres">
      <dgm:prSet presAssocID="{150BA777-05D5-45C6-BD03-0F3968A9B53B}" presName="vSp2" presStyleCnt="0"/>
      <dgm:spPr/>
    </dgm:pt>
    <dgm:pt modelId="{2E85AE22-4BB2-41EA-80E8-EE6D7604B30C}" type="pres">
      <dgm:prSet presAssocID="{150BA777-05D5-45C6-BD03-0F3968A9B53B}" presName="sibTrans" presStyleCnt="0"/>
      <dgm:spPr/>
    </dgm:pt>
    <dgm:pt modelId="{F7FCE956-8ECA-40FB-BC30-A4BB3D9071A0}" type="pres">
      <dgm:prSet presAssocID="{5E3AEAC7-964A-47DE-B8D3-69A4DC20547D}" presName="compositeNode" presStyleCnt="0">
        <dgm:presLayoutVars>
          <dgm:bulletEnabled val="1"/>
        </dgm:presLayoutVars>
      </dgm:prSet>
      <dgm:spPr/>
    </dgm:pt>
    <dgm:pt modelId="{F5CF8F6C-0356-4A35-BA24-B2E9F26F9F88}" type="pres">
      <dgm:prSet presAssocID="{5E3AEAC7-964A-47DE-B8D3-69A4DC20547D}" presName="bgRect" presStyleLbl="node1" presStyleIdx="2" presStyleCnt="3"/>
      <dgm:spPr/>
    </dgm:pt>
    <dgm:pt modelId="{E1A27AEC-A5FF-422E-BDA7-E47E5CC004EC}" type="pres">
      <dgm:prSet presAssocID="{5E3AEAC7-964A-47DE-B8D3-69A4DC20547D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BEACECB5-BCB9-4303-A5E1-6AB89BBA28A8}" type="pres">
      <dgm:prSet presAssocID="{5E3AEAC7-964A-47DE-B8D3-69A4DC20547D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E2B7CA3E-9300-4BD6-BE9E-BEB36739190C}" type="presOf" srcId="{4A67DFEF-0AF9-46F8-A142-A688C789D826}" destId="{D87E7075-D6C1-4EB6-99E5-61C75B053C2D}" srcOrd="0" destOrd="0" presId="urn:microsoft.com/office/officeart/2005/8/layout/hProcess7"/>
    <dgm:cxn modelId="{2A209F8D-32B3-4281-B434-D477099CEA3E}" type="presOf" srcId="{0491ED50-130C-4DAF-AB07-F325A58E410C}" destId="{FEC08F0C-CCBD-43D9-A427-6E0F14ADFB62}" srcOrd="1" destOrd="0" presId="urn:microsoft.com/office/officeart/2005/8/layout/hProcess7"/>
    <dgm:cxn modelId="{DB087415-4EC5-44F0-BEEA-D219FE633665}" type="presOf" srcId="{75B8691E-171D-46E0-BD56-B097A40BA1BE}" destId="{6CB86D46-5AA7-4764-B700-537A3A8223A1}" srcOrd="0" destOrd="0" presId="urn:microsoft.com/office/officeart/2005/8/layout/hProcess7"/>
    <dgm:cxn modelId="{50C03F30-2D25-477B-8357-A64AA4491BA1}" srcId="{0491ED50-130C-4DAF-AB07-F325A58E410C}" destId="{4A67DFEF-0AF9-46F8-A142-A688C789D826}" srcOrd="0" destOrd="0" parTransId="{0F48D2A1-1C13-41C5-B562-5022CE5E6A59}" sibTransId="{0F64E847-F40D-43F7-B174-5A9F1D45F3C7}"/>
    <dgm:cxn modelId="{DF0575C7-0CE3-4668-8678-5EBFDD5981B4}" type="presOf" srcId="{75B8691E-171D-46E0-BD56-B097A40BA1BE}" destId="{E837073B-C6B1-4017-BC20-A5833A7B1510}" srcOrd="1" destOrd="0" presId="urn:microsoft.com/office/officeart/2005/8/layout/hProcess7"/>
    <dgm:cxn modelId="{0A5D225C-5D2A-4D95-A97B-BB8A1BC69A85}" type="presOf" srcId="{5DA3341C-5F2F-41A4-8BD7-7382BEFFA063}" destId="{699A00F2-CFE7-46E9-91B6-1B6FF29A4056}" srcOrd="0" destOrd="0" presId="urn:microsoft.com/office/officeart/2005/8/layout/hProcess7"/>
    <dgm:cxn modelId="{49EE4503-7324-4456-8956-66F5BD5BCBCD}" type="presOf" srcId="{5E3AEAC7-964A-47DE-B8D3-69A4DC20547D}" destId="{E1A27AEC-A5FF-422E-BDA7-E47E5CC004EC}" srcOrd="1" destOrd="0" presId="urn:microsoft.com/office/officeart/2005/8/layout/hProcess7"/>
    <dgm:cxn modelId="{EEC142FA-494B-4D1B-88EA-D949E4D32EC6}" type="presOf" srcId="{E9138FA3-FD98-4F90-9C96-2B07F3C41F8D}" destId="{BEACECB5-BCB9-4303-A5E1-6AB89BBA28A8}" srcOrd="0" destOrd="0" presId="urn:microsoft.com/office/officeart/2005/8/layout/hProcess7"/>
    <dgm:cxn modelId="{DE760934-B25F-41E2-B7E6-6FD4A1453CFF}" srcId="{5E3AEAC7-964A-47DE-B8D3-69A4DC20547D}" destId="{E9138FA3-FD98-4F90-9C96-2B07F3C41F8D}" srcOrd="0" destOrd="0" parTransId="{069A5E75-BF57-41E6-91B0-0595301A1A0D}" sibTransId="{FA5960B1-B9E2-457C-9239-82DE8266977B}"/>
    <dgm:cxn modelId="{E3882146-226F-4B93-950E-7A6EE1B8CA5A}" type="presOf" srcId="{5E3AEAC7-964A-47DE-B8D3-69A4DC20547D}" destId="{F5CF8F6C-0356-4A35-BA24-B2E9F26F9F88}" srcOrd="0" destOrd="0" presId="urn:microsoft.com/office/officeart/2005/8/layout/hProcess7"/>
    <dgm:cxn modelId="{A312B169-1DAB-4169-88AD-2439AD3B8BEB}" type="presOf" srcId="{0491ED50-130C-4DAF-AB07-F325A58E410C}" destId="{A6B90361-89A9-4968-9A80-ECBDEB911F3B}" srcOrd="0" destOrd="0" presId="urn:microsoft.com/office/officeart/2005/8/layout/hProcess7"/>
    <dgm:cxn modelId="{07ED97A5-B0C6-45BE-B617-F4D3AC790406}" type="presOf" srcId="{778553F0-09BE-4C5C-A340-38AEB51D9AFB}" destId="{1F225CAC-88E4-4334-BE65-AEC5FB86E0C6}" srcOrd="0" destOrd="0" presId="urn:microsoft.com/office/officeart/2005/8/layout/hProcess7"/>
    <dgm:cxn modelId="{49BD0B2E-69E3-418A-B75F-86821399D300}" srcId="{75B8691E-171D-46E0-BD56-B097A40BA1BE}" destId="{5DA3341C-5F2F-41A4-8BD7-7382BEFFA063}" srcOrd="0" destOrd="0" parTransId="{3A4C9859-E9D3-48E0-9898-8C39E18B0819}" sibTransId="{B9529CDF-9831-4318-BA0C-CA91C9DD17F1}"/>
    <dgm:cxn modelId="{B706D988-0F92-44F5-947E-61C2B5196FBA}" srcId="{778553F0-09BE-4C5C-A340-38AEB51D9AFB}" destId="{5E3AEAC7-964A-47DE-B8D3-69A4DC20547D}" srcOrd="2" destOrd="0" parTransId="{463F6B2A-CF80-4EC3-91D5-210BC7AEB0B4}" sibTransId="{1943098C-5EB7-4C25-9CA4-7E0D2927914A}"/>
    <dgm:cxn modelId="{48BE8B7A-3644-411C-94F3-6FF5882936AA}" srcId="{778553F0-09BE-4C5C-A340-38AEB51D9AFB}" destId="{75B8691E-171D-46E0-BD56-B097A40BA1BE}" srcOrd="1" destOrd="0" parTransId="{523C019B-9A46-4394-883D-BF1FA65C02AA}" sibTransId="{150BA777-05D5-45C6-BD03-0F3968A9B53B}"/>
    <dgm:cxn modelId="{73CD0614-1226-4290-AFEF-D94CB2FF1EAD}" srcId="{778553F0-09BE-4C5C-A340-38AEB51D9AFB}" destId="{0491ED50-130C-4DAF-AB07-F325A58E410C}" srcOrd="0" destOrd="0" parTransId="{09CE823D-527F-40D2-AAD2-99456A591586}" sibTransId="{4211D798-4505-45DA-8F12-ED12D3EECB22}"/>
    <dgm:cxn modelId="{A28738C4-57C2-496B-A6A9-8B4DF31D9A8B}" type="presParOf" srcId="{1F225CAC-88E4-4334-BE65-AEC5FB86E0C6}" destId="{615DF45B-9362-4452-9292-E9F346F5B97A}" srcOrd="0" destOrd="0" presId="urn:microsoft.com/office/officeart/2005/8/layout/hProcess7"/>
    <dgm:cxn modelId="{ACBC85D4-9E08-4EA2-9D19-95298F052C54}" type="presParOf" srcId="{615DF45B-9362-4452-9292-E9F346F5B97A}" destId="{A6B90361-89A9-4968-9A80-ECBDEB911F3B}" srcOrd="0" destOrd="0" presId="urn:microsoft.com/office/officeart/2005/8/layout/hProcess7"/>
    <dgm:cxn modelId="{7FD1B815-1CE3-4DA0-B8D4-A8C3534AF3F4}" type="presParOf" srcId="{615DF45B-9362-4452-9292-E9F346F5B97A}" destId="{FEC08F0C-CCBD-43D9-A427-6E0F14ADFB62}" srcOrd="1" destOrd="0" presId="urn:microsoft.com/office/officeart/2005/8/layout/hProcess7"/>
    <dgm:cxn modelId="{4DA471E6-81A1-4A14-8117-64FA8934584E}" type="presParOf" srcId="{615DF45B-9362-4452-9292-E9F346F5B97A}" destId="{D87E7075-D6C1-4EB6-99E5-61C75B053C2D}" srcOrd="2" destOrd="0" presId="urn:microsoft.com/office/officeart/2005/8/layout/hProcess7"/>
    <dgm:cxn modelId="{86B86E51-FB5C-40EC-A434-26B501F9B9B0}" type="presParOf" srcId="{1F225CAC-88E4-4334-BE65-AEC5FB86E0C6}" destId="{80549704-590D-4964-83CA-F41237A76C5A}" srcOrd="1" destOrd="0" presId="urn:microsoft.com/office/officeart/2005/8/layout/hProcess7"/>
    <dgm:cxn modelId="{463FF6DE-3F53-42D6-AE8C-0469A2D1EFF1}" type="presParOf" srcId="{1F225CAC-88E4-4334-BE65-AEC5FB86E0C6}" destId="{004E20F2-6450-498A-93FC-D287C08E7818}" srcOrd="2" destOrd="0" presId="urn:microsoft.com/office/officeart/2005/8/layout/hProcess7"/>
    <dgm:cxn modelId="{AB219D39-BE7D-4108-ACB2-91B15CC38C5D}" type="presParOf" srcId="{004E20F2-6450-498A-93FC-D287C08E7818}" destId="{0E7C61BB-ED44-4204-B12C-314273C6CE97}" srcOrd="0" destOrd="0" presId="urn:microsoft.com/office/officeart/2005/8/layout/hProcess7"/>
    <dgm:cxn modelId="{3A6948C1-5937-49F6-8010-4C782CCDFD11}" type="presParOf" srcId="{004E20F2-6450-498A-93FC-D287C08E7818}" destId="{3DDB9017-8AEF-4A30-ACBB-89C42DE5F6F6}" srcOrd="1" destOrd="0" presId="urn:microsoft.com/office/officeart/2005/8/layout/hProcess7"/>
    <dgm:cxn modelId="{B8F19A02-65D7-49D4-B4AD-D08891BBDB3A}" type="presParOf" srcId="{004E20F2-6450-498A-93FC-D287C08E7818}" destId="{75EB100E-F48B-4DA3-87C8-78EBA73DF900}" srcOrd="2" destOrd="0" presId="urn:microsoft.com/office/officeart/2005/8/layout/hProcess7"/>
    <dgm:cxn modelId="{F22C98D9-125B-441F-8A23-9DCBF2532300}" type="presParOf" srcId="{1F225CAC-88E4-4334-BE65-AEC5FB86E0C6}" destId="{A70DCBFF-6587-41DB-A62F-E30141C08ECD}" srcOrd="3" destOrd="0" presId="urn:microsoft.com/office/officeart/2005/8/layout/hProcess7"/>
    <dgm:cxn modelId="{508CECE7-91E7-4BFD-9810-518EAE784383}" type="presParOf" srcId="{1F225CAC-88E4-4334-BE65-AEC5FB86E0C6}" destId="{570AF6C5-05E7-4517-9BDB-870E1FD8DA46}" srcOrd="4" destOrd="0" presId="urn:microsoft.com/office/officeart/2005/8/layout/hProcess7"/>
    <dgm:cxn modelId="{B0144AF6-701A-4C4C-939B-B40663F33898}" type="presParOf" srcId="{570AF6C5-05E7-4517-9BDB-870E1FD8DA46}" destId="{6CB86D46-5AA7-4764-B700-537A3A8223A1}" srcOrd="0" destOrd="0" presId="urn:microsoft.com/office/officeart/2005/8/layout/hProcess7"/>
    <dgm:cxn modelId="{8C4D755D-AAF1-4711-924E-EEAABA931109}" type="presParOf" srcId="{570AF6C5-05E7-4517-9BDB-870E1FD8DA46}" destId="{E837073B-C6B1-4017-BC20-A5833A7B1510}" srcOrd="1" destOrd="0" presId="urn:microsoft.com/office/officeart/2005/8/layout/hProcess7"/>
    <dgm:cxn modelId="{33B89987-5D78-4816-A316-9EA9D83C08B4}" type="presParOf" srcId="{570AF6C5-05E7-4517-9BDB-870E1FD8DA46}" destId="{699A00F2-CFE7-46E9-91B6-1B6FF29A4056}" srcOrd="2" destOrd="0" presId="urn:microsoft.com/office/officeart/2005/8/layout/hProcess7"/>
    <dgm:cxn modelId="{8CA201A1-CE7A-432D-A79F-08C6CAEFC8DA}" type="presParOf" srcId="{1F225CAC-88E4-4334-BE65-AEC5FB86E0C6}" destId="{0E9CED1E-8AF2-42A1-A7AA-8494D910B2C7}" srcOrd="5" destOrd="0" presId="urn:microsoft.com/office/officeart/2005/8/layout/hProcess7"/>
    <dgm:cxn modelId="{F7D53D2E-CAAF-49DE-9109-834A0E638216}" type="presParOf" srcId="{1F225CAC-88E4-4334-BE65-AEC5FB86E0C6}" destId="{38A43EC4-3449-49ED-AEBD-B7E2A3894CF5}" srcOrd="6" destOrd="0" presId="urn:microsoft.com/office/officeart/2005/8/layout/hProcess7"/>
    <dgm:cxn modelId="{111FB063-05CF-416C-B309-8A3FFC1BFE0F}" type="presParOf" srcId="{38A43EC4-3449-49ED-AEBD-B7E2A3894CF5}" destId="{76A07D3D-2E50-4CB7-837E-21966737A311}" srcOrd="0" destOrd="0" presId="urn:microsoft.com/office/officeart/2005/8/layout/hProcess7"/>
    <dgm:cxn modelId="{AFB80E62-62CA-4DF1-9481-F47711AB33FA}" type="presParOf" srcId="{38A43EC4-3449-49ED-AEBD-B7E2A3894CF5}" destId="{CEFB2245-F16D-43D0-8EF0-6800DA009991}" srcOrd="1" destOrd="0" presId="urn:microsoft.com/office/officeart/2005/8/layout/hProcess7"/>
    <dgm:cxn modelId="{A0AFEBAD-527C-446E-8812-BA4778EE5878}" type="presParOf" srcId="{38A43EC4-3449-49ED-AEBD-B7E2A3894CF5}" destId="{66C1A3F4-390F-48F7-B28B-4DCC74B46B8D}" srcOrd="2" destOrd="0" presId="urn:microsoft.com/office/officeart/2005/8/layout/hProcess7"/>
    <dgm:cxn modelId="{7818E128-D3FC-4692-8A6A-0113DB6F5872}" type="presParOf" srcId="{1F225CAC-88E4-4334-BE65-AEC5FB86E0C6}" destId="{2E85AE22-4BB2-41EA-80E8-EE6D7604B30C}" srcOrd="7" destOrd="0" presId="urn:microsoft.com/office/officeart/2005/8/layout/hProcess7"/>
    <dgm:cxn modelId="{997BA993-51F1-48ED-A220-D8D58E132B2E}" type="presParOf" srcId="{1F225CAC-88E4-4334-BE65-AEC5FB86E0C6}" destId="{F7FCE956-8ECA-40FB-BC30-A4BB3D9071A0}" srcOrd="8" destOrd="0" presId="urn:microsoft.com/office/officeart/2005/8/layout/hProcess7"/>
    <dgm:cxn modelId="{D0C52B0A-CF0A-4476-8217-B2DE5AC665DC}" type="presParOf" srcId="{F7FCE956-8ECA-40FB-BC30-A4BB3D9071A0}" destId="{F5CF8F6C-0356-4A35-BA24-B2E9F26F9F88}" srcOrd="0" destOrd="0" presId="urn:microsoft.com/office/officeart/2005/8/layout/hProcess7"/>
    <dgm:cxn modelId="{EB2BF64F-E6D8-48C2-AFD0-63734EFD0992}" type="presParOf" srcId="{F7FCE956-8ECA-40FB-BC30-A4BB3D9071A0}" destId="{E1A27AEC-A5FF-422E-BDA7-E47E5CC004EC}" srcOrd="1" destOrd="0" presId="urn:microsoft.com/office/officeart/2005/8/layout/hProcess7"/>
    <dgm:cxn modelId="{41ACBE52-3275-4D1F-9D0C-5D44AB3C766A}" type="presParOf" srcId="{F7FCE956-8ECA-40FB-BC30-A4BB3D9071A0}" destId="{BEACECB5-BCB9-4303-A5E1-6AB89BBA28A8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9678AF-EE0E-48D3-BF8B-C36BC870399E}" type="doc">
      <dgm:prSet loTypeId="urn:microsoft.com/office/officeart/2008/layout/BendingPictureCaption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2A08DD0-8AA0-4905-94CF-2F09B6C6AC6A}">
      <dgm:prSet phldrT="[Text]"/>
      <dgm:spPr/>
      <dgm:t>
        <a:bodyPr/>
        <a:lstStyle/>
        <a:p>
          <a:r>
            <a:rPr lang="en-US" dirty="0" smtClean="0"/>
            <a:t>KNN – k Near Neighbor</a:t>
          </a:r>
          <a:endParaRPr lang="en-US" dirty="0"/>
        </a:p>
      </dgm:t>
    </dgm:pt>
    <dgm:pt modelId="{96FD0B59-7533-4285-9243-263A6490E803}" type="parTrans" cxnId="{62608142-73A0-4D6C-A67C-3F7E1C8DF994}">
      <dgm:prSet/>
      <dgm:spPr/>
      <dgm:t>
        <a:bodyPr/>
        <a:lstStyle/>
        <a:p>
          <a:endParaRPr lang="en-US"/>
        </a:p>
      </dgm:t>
    </dgm:pt>
    <dgm:pt modelId="{1D29AE78-8C34-4DCA-B85F-D2A6DDDADFC8}" type="sibTrans" cxnId="{62608142-73A0-4D6C-A67C-3F7E1C8DF994}">
      <dgm:prSet/>
      <dgm:spPr/>
      <dgm:t>
        <a:bodyPr/>
        <a:lstStyle/>
        <a:p>
          <a:endParaRPr lang="en-US"/>
        </a:p>
      </dgm:t>
    </dgm:pt>
    <dgm:pt modelId="{C481B10D-0C5E-41BF-9155-02E2A3757AE2}">
      <dgm:prSet phldrT="[Text]"/>
      <dgm:spPr/>
      <dgm:t>
        <a:bodyPr/>
        <a:lstStyle/>
        <a:p>
          <a:r>
            <a:rPr lang="en-US" dirty="0" err="1" smtClean="0"/>
            <a:t>Máquinas</a:t>
          </a:r>
          <a:r>
            <a:rPr lang="en-US" dirty="0" smtClean="0"/>
            <a:t> de </a:t>
          </a:r>
          <a:r>
            <a:rPr lang="en-US" dirty="0" err="1" smtClean="0"/>
            <a:t>Vetor</a:t>
          </a:r>
          <a:r>
            <a:rPr lang="en-US" dirty="0" smtClean="0"/>
            <a:t> de </a:t>
          </a:r>
          <a:r>
            <a:rPr lang="en-US" dirty="0" err="1" smtClean="0"/>
            <a:t>Suporte</a:t>
          </a:r>
          <a:endParaRPr lang="en-US" dirty="0"/>
        </a:p>
      </dgm:t>
    </dgm:pt>
    <dgm:pt modelId="{0A60707B-ACD2-4A9B-9452-E9F2984993AC}" type="parTrans" cxnId="{F4041131-2972-4766-8084-0FD23454E181}">
      <dgm:prSet/>
      <dgm:spPr/>
      <dgm:t>
        <a:bodyPr/>
        <a:lstStyle/>
        <a:p>
          <a:endParaRPr lang="en-US"/>
        </a:p>
      </dgm:t>
    </dgm:pt>
    <dgm:pt modelId="{6C1601E4-FBF2-4247-8A95-9B3290C92533}" type="sibTrans" cxnId="{F4041131-2972-4766-8084-0FD23454E181}">
      <dgm:prSet/>
      <dgm:spPr/>
      <dgm:t>
        <a:bodyPr/>
        <a:lstStyle/>
        <a:p>
          <a:endParaRPr lang="en-US"/>
        </a:p>
      </dgm:t>
    </dgm:pt>
    <dgm:pt modelId="{DC1BF2BF-857B-4945-9113-8B19A075C42F}">
      <dgm:prSet phldrT="[Text]"/>
      <dgm:spPr/>
      <dgm:t>
        <a:bodyPr/>
        <a:lstStyle/>
        <a:p>
          <a:r>
            <a:rPr lang="en-US" dirty="0" err="1" smtClean="0"/>
            <a:t>Árvores</a:t>
          </a:r>
          <a:r>
            <a:rPr lang="en-US" dirty="0" smtClean="0"/>
            <a:t> de </a:t>
          </a:r>
          <a:r>
            <a:rPr lang="en-US" dirty="0" err="1" smtClean="0"/>
            <a:t>decisão</a:t>
          </a:r>
          <a:endParaRPr lang="en-US" dirty="0"/>
        </a:p>
      </dgm:t>
    </dgm:pt>
    <dgm:pt modelId="{8AFB157B-2963-4369-9781-614AA83321F4}" type="parTrans" cxnId="{332F2511-E139-4204-A6F7-F6333DAC5E18}">
      <dgm:prSet/>
      <dgm:spPr/>
      <dgm:t>
        <a:bodyPr/>
        <a:lstStyle/>
        <a:p>
          <a:endParaRPr lang="en-US"/>
        </a:p>
      </dgm:t>
    </dgm:pt>
    <dgm:pt modelId="{830D2817-91B1-41AB-B89B-EAAF9FD4D9C6}" type="sibTrans" cxnId="{332F2511-E139-4204-A6F7-F6333DAC5E18}">
      <dgm:prSet/>
      <dgm:spPr/>
      <dgm:t>
        <a:bodyPr/>
        <a:lstStyle/>
        <a:p>
          <a:endParaRPr lang="en-US"/>
        </a:p>
      </dgm:t>
    </dgm:pt>
    <dgm:pt modelId="{5C5AF5D3-4F5A-4210-B25B-0515FD76DBE9}">
      <dgm:prSet phldrT="[Text]"/>
      <dgm:spPr/>
      <dgm:t>
        <a:bodyPr/>
        <a:lstStyle/>
        <a:p>
          <a:r>
            <a:rPr lang="en-US" dirty="0" err="1" smtClean="0"/>
            <a:t>Nayve</a:t>
          </a:r>
          <a:r>
            <a:rPr lang="en-US" dirty="0" smtClean="0"/>
            <a:t> Bayes</a:t>
          </a:r>
          <a:endParaRPr lang="en-US" dirty="0"/>
        </a:p>
      </dgm:t>
    </dgm:pt>
    <dgm:pt modelId="{601B53DE-C999-4DAD-99F7-EDAA203F4F97}" type="parTrans" cxnId="{2529E61B-48B5-40A6-A184-2A718FDB12E1}">
      <dgm:prSet/>
      <dgm:spPr/>
      <dgm:t>
        <a:bodyPr/>
        <a:lstStyle/>
        <a:p>
          <a:endParaRPr lang="en-US"/>
        </a:p>
      </dgm:t>
    </dgm:pt>
    <dgm:pt modelId="{A308E637-8FB1-4561-9441-B1F532996479}" type="sibTrans" cxnId="{2529E61B-48B5-40A6-A184-2A718FDB12E1}">
      <dgm:prSet/>
      <dgm:spPr/>
      <dgm:t>
        <a:bodyPr/>
        <a:lstStyle/>
        <a:p>
          <a:endParaRPr lang="en-US"/>
        </a:p>
      </dgm:t>
    </dgm:pt>
    <dgm:pt modelId="{58EB249B-5C13-425A-B6DA-9ECCA5DE2E1B}">
      <dgm:prSet phldrT="[Text]"/>
      <dgm:spPr/>
      <dgm:t>
        <a:bodyPr/>
        <a:lstStyle/>
        <a:p>
          <a:r>
            <a:rPr lang="en-US" dirty="0" err="1" smtClean="0"/>
            <a:t>Redes</a:t>
          </a:r>
          <a:r>
            <a:rPr lang="en-US" dirty="0" smtClean="0"/>
            <a:t> </a:t>
          </a:r>
          <a:r>
            <a:rPr lang="en-US" dirty="0" err="1" smtClean="0"/>
            <a:t>Neurais</a:t>
          </a:r>
          <a:endParaRPr lang="en-US" dirty="0"/>
        </a:p>
      </dgm:t>
    </dgm:pt>
    <dgm:pt modelId="{E832A4B3-F1C5-47D0-895D-723FB175C167}" type="parTrans" cxnId="{C4438AF6-63F8-415B-8CB8-A9523F22F58F}">
      <dgm:prSet/>
      <dgm:spPr/>
      <dgm:t>
        <a:bodyPr/>
        <a:lstStyle/>
        <a:p>
          <a:endParaRPr lang="en-US"/>
        </a:p>
      </dgm:t>
    </dgm:pt>
    <dgm:pt modelId="{D420D04F-7C13-450B-805F-95AF4FB9F214}" type="sibTrans" cxnId="{C4438AF6-63F8-415B-8CB8-A9523F22F58F}">
      <dgm:prSet/>
      <dgm:spPr/>
      <dgm:t>
        <a:bodyPr/>
        <a:lstStyle/>
        <a:p>
          <a:endParaRPr lang="en-US"/>
        </a:p>
      </dgm:t>
    </dgm:pt>
    <dgm:pt modelId="{92D781D5-99C0-4016-ACA1-435E588F7C0A}" type="pres">
      <dgm:prSet presAssocID="{7D9678AF-EE0E-48D3-BF8B-C36BC870399E}" presName="diagram" presStyleCnt="0">
        <dgm:presLayoutVars>
          <dgm:dir/>
        </dgm:presLayoutVars>
      </dgm:prSet>
      <dgm:spPr/>
    </dgm:pt>
    <dgm:pt modelId="{722CA33C-D454-40AA-9821-65678361FD6D}" type="pres">
      <dgm:prSet presAssocID="{22A08DD0-8AA0-4905-94CF-2F09B6C6AC6A}" presName="composite" presStyleCnt="0"/>
      <dgm:spPr/>
    </dgm:pt>
    <dgm:pt modelId="{D68B54A9-9E60-4EE7-BE96-BCAEA11D5332}" type="pres">
      <dgm:prSet presAssocID="{22A08DD0-8AA0-4905-94CF-2F09B6C6AC6A}" presName="Image" presStyleLbl="bgShp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C45061C-4A94-4084-862E-B314DF055101}" type="pres">
      <dgm:prSet presAssocID="{22A08DD0-8AA0-4905-94CF-2F09B6C6AC6A}" presName="Parent" presStyleLbl="node0" presStyleIdx="0" presStyleCnt="5">
        <dgm:presLayoutVars>
          <dgm:bulletEnabled val="1"/>
        </dgm:presLayoutVars>
      </dgm:prSet>
      <dgm:spPr/>
    </dgm:pt>
    <dgm:pt modelId="{F3296D89-F04E-4842-9450-DC4E081EC118}" type="pres">
      <dgm:prSet presAssocID="{1D29AE78-8C34-4DCA-B85F-D2A6DDDADFC8}" presName="sibTrans" presStyleCnt="0"/>
      <dgm:spPr/>
    </dgm:pt>
    <dgm:pt modelId="{765EFCC1-D0DD-4F55-8E9A-D1A84D56C847}" type="pres">
      <dgm:prSet presAssocID="{C481B10D-0C5E-41BF-9155-02E2A3757AE2}" presName="composite" presStyleCnt="0"/>
      <dgm:spPr/>
    </dgm:pt>
    <dgm:pt modelId="{7801D7E2-807A-4E32-BEDE-05452FB0E38D}" type="pres">
      <dgm:prSet presAssocID="{C481B10D-0C5E-41BF-9155-02E2A3757AE2}" presName="Image" presStyleLbl="bgShp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E569569-DD9C-4554-B864-7F9BF6522641}" type="pres">
      <dgm:prSet presAssocID="{C481B10D-0C5E-41BF-9155-02E2A3757AE2}" presName="Parent" presStyleLbl="node0" presStyleIdx="1" presStyleCnt="5">
        <dgm:presLayoutVars>
          <dgm:bulletEnabled val="1"/>
        </dgm:presLayoutVars>
      </dgm:prSet>
      <dgm:spPr/>
    </dgm:pt>
    <dgm:pt modelId="{0A451FC8-0FDD-4FAA-8685-0485B9DF1744}" type="pres">
      <dgm:prSet presAssocID="{6C1601E4-FBF2-4247-8A95-9B3290C92533}" presName="sibTrans" presStyleCnt="0"/>
      <dgm:spPr/>
    </dgm:pt>
    <dgm:pt modelId="{C446DAC4-D783-4BAC-BB5F-157E60773911}" type="pres">
      <dgm:prSet presAssocID="{DC1BF2BF-857B-4945-9113-8B19A075C42F}" presName="composite" presStyleCnt="0"/>
      <dgm:spPr/>
    </dgm:pt>
    <dgm:pt modelId="{FC7BEB88-FFE9-4B65-A6ED-612B6B4D2080}" type="pres">
      <dgm:prSet presAssocID="{DC1BF2BF-857B-4945-9113-8B19A075C42F}" presName="Image" presStyleLbl="bgShp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CC7EA822-77D9-4B28-B56C-C8A30E0F7CA6}" type="pres">
      <dgm:prSet presAssocID="{DC1BF2BF-857B-4945-9113-8B19A075C42F}" presName="Parent" presStyleLbl="node0" presStyleIdx="2" presStyleCnt="5">
        <dgm:presLayoutVars>
          <dgm:bulletEnabled val="1"/>
        </dgm:presLayoutVars>
      </dgm:prSet>
      <dgm:spPr/>
    </dgm:pt>
    <dgm:pt modelId="{46218836-E9AD-490A-9147-8F71CFD8BA85}" type="pres">
      <dgm:prSet presAssocID="{830D2817-91B1-41AB-B89B-EAAF9FD4D9C6}" presName="sibTrans" presStyleCnt="0"/>
      <dgm:spPr/>
    </dgm:pt>
    <dgm:pt modelId="{427DC0C7-ECD5-4CCD-A5D5-B9799C740887}" type="pres">
      <dgm:prSet presAssocID="{5C5AF5D3-4F5A-4210-B25B-0515FD76DBE9}" presName="composite" presStyleCnt="0"/>
      <dgm:spPr/>
    </dgm:pt>
    <dgm:pt modelId="{86CBCB88-EA0B-4023-80C6-87EE06AF3463}" type="pres">
      <dgm:prSet presAssocID="{5C5AF5D3-4F5A-4210-B25B-0515FD76DBE9}" presName="Image" presStyleLbl="bgShp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911699AB-6AB1-49D6-AA75-05BC3AFB9DFC}" type="pres">
      <dgm:prSet presAssocID="{5C5AF5D3-4F5A-4210-B25B-0515FD76DBE9}" presName="Parent" presStyleLbl="node0" presStyleIdx="3" presStyleCnt="5">
        <dgm:presLayoutVars>
          <dgm:bulletEnabled val="1"/>
        </dgm:presLayoutVars>
      </dgm:prSet>
      <dgm:spPr/>
    </dgm:pt>
    <dgm:pt modelId="{5194717A-F10B-4879-A22C-FBEC5F21ADA8}" type="pres">
      <dgm:prSet presAssocID="{A308E637-8FB1-4561-9441-B1F532996479}" presName="sibTrans" presStyleCnt="0"/>
      <dgm:spPr/>
    </dgm:pt>
    <dgm:pt modelId="{060E9D10-2914-4AF1-9F0A-ECD1C233CBAF}" type="pres">
      <dgm:prSet presAssocID="{58EB249B-5C13-425A-B6DA-9ECCA5DE2E1B}" presName="composite" presStyleCnt="0"/>
      <dgm:spPr/>
    </dgm:pt>
    <dgm:pt modelId="{CC3C1840-9327-497F-93D4-5196C34EBC57}" type="pres">
      <dgm:prSet presAssocID="{58EB249B-5C13-425A-B6DA-9ECCA5DE2E1B}" presName="Image" presStyleLbl="bgShp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635183C5-7429-41B0-97CC-3E853F619FCB}" type="pres">
      <dgm:prSet presAssocID="{58EB249B-5C13-425A-B6DA-9ECCA5DE2E1B}" presName="Parent" presStyleLbl="node0" presStyleIdx="4" presStyleCnt="5">
        <dgm:presLayoutVars>
          <dgm:bulletEnabled val="1"/>
        </dgm:presLayoutVars>
      </dgm:prSet>
      <dgm:spPr/>
    </dgm:pt>
  </dgm:ptLst>
  <dgm:cxnLst>
    <dgm:cxn modelId="{2529E61B-48B5-40A6-A184-2A718FDB12E1}" srcId="{7D9678AF-EE0E-48D3-BF8B-C36BC870399E}" destId="{5C5AF5D3-4F5A-4210-B25B-0515FD76DBE9}" srcOrd="3" destOrd="0" parTransId="{601B53DE-C999-4DAD-99F7-EDAA203F4F97}" sibTransId="{A308E637-8FB1-4561-9441-B1F532996479}"/>
    <dgm:cxn modelId="{14512760-C5E6-4CA5-BFFB-CB8AB89AE6D3}" type="presOf" srcId="{C481B10D-0C5E-41BF-9155-02E2A3757AE2}" destId="{2E569569-DD9C-4554-B864-7F9BF6522641}" srcOrd="0" destOrd="0" presId="urn:microsoft.com/office/officeart/2008/layout/BendingPictureCaption"/>
    <dgm:cxn modelId="{19056609-4437-403D-8994-967AF6AF6327}" type="presOf" srcId="{58EB249B-5C13-425A-B6DA-9ECCA5DE2E1B}" destId="{635183C5-7429-41B0-97CC-3E853F619FCB}" srcOrd="0" destOrd="0" presId="urn:microsoft.com/office/officeart/2008/layout/BendingPictureCaption"/>
    <dgm:cxn modelId="{62608142-73A0-4D6C-A67C-3F7E1C8DF994}" srcId="{7D9678AF-EE0E-48D3-BF8B-C36BC870399E}" destId="{22A08DD0-8AA0-4905-94CF-2F09B6C6AC6A}" srcOrd="0" destOrd="0" parTransId="{96FD0B59-7533-4285-9243-263A6490E803}" sibTransId="{1D29AE78-8C34-4DCA-B85F-D2A6DDDADFC8}"/>
    <dgm:cxn modelId="{F4041131-2972-4766-8084-0FD23454E181}" srcId="{7D9678AF-EE0E-48D3-BF8B-C36BC870399E}" destId="{C481B10D-0C5E-41BF-9155-02E2A3757AE2}" srcOrd="1" destOrd="0" parTransId="{0A60707B-ACD2-4A9B-9452-E9F2984993AC}" sibTransId="{6C1601E4-FBF2-4247-8A95-9B3290C92533}"/>
    <dgm:cxn modelId="{C4438AF6-63F8-415B-8CB8-A9523F22F58F}" srcId="{7D9678AF-EE0E-48D3-BF8B-C36BC870399E}" destId="{58EB249B-5C13-425A-B6DA-9ECCA5DE2E1B}" srcOrd="4" destOrd="0" parTransId="{E832A4B3-F1C5-47D0-895D-723FB175C167}" sibTransId="{D420D04F-7C13-450B-805F-95AF4FB9F214}"/>
    <dgm:cxn modelId="{6B9581DF-3D26-4F78-AD82-3A1E27FA970E}" type="presOf" srcId="{22A08DD0-8AA0-4905-94CF-2F09B6C6AC6A}" destId="{7C45061C-4A94-4084-862E-B314DF055101}" srcOrd="0" destOrd="0" presId="urn:microsoft.com/office/officeart/2008/layout/BendingPictureCaption"/>
    <dgm:cxn modelId="{33078D19-E5C6-4F44-BBFC-BDD3D5FAE196}" type="presOf" srcId="{5C5AF5D3-4F5A-4210-B25B-0515FD76DBE9}" destId="{911699AB-6AB1-49D6-AA75-05BC3AFB9DFC}" srcOrd="0" destOrd="0" presId="urn:microsoft.com/office/officeart/2008/layout/BendingPictureCaption"/>
    <dgm:cxn modelId="{B17FD882-2B76-4BEE-B2B4-3A389D670594}" type="presOf" srcId="{DC1BF2BF-857B-4945-9113-8B19A075C42F}" destId="{CC7EA822-77D9-4B28-B56C-C8A30E0F7CA6}" srcOrd="0" destOrd="0" presId="urn:microsoft.com/office/officeart/2008/layout/BendingPictureCaption"/>
    <dgm:cxn modelId="{332F2511-E139-4204-A6F7-F6333DAC5E18}" srcId="{7D9678AF-EE0E-48D3-BF8B-C36BC870399E}" destId="{DC1BF2BF-857B-4945-9113-8B19A075C42F}" srcOrd="2" destOrd="0" parTransId="{8AFB157B-2963-4369-9781-614AA83321F4}" sibTransId="{830D2817-91B1-41AB-B89B-EAAF9FD4D9C6}"/>
    <dgm:cxn modelId="{669D812C-9B2F-45E3-A066-BAA940BC7F8A}" type="presOf" srcId="{7D9678AF-EE0E-48D3-BF8B-C36BC870399E}" destId="{92D781D5-99C0-4016-ACA1-435E588F7C0A}" srcOrd="0" destOrd="0" presId="urn:microsoft.com/office/officeart/2008/layout/BendingPictureCaption"/>
    <dgm:cxn modelId="{8F8EB5B3-08BF-4A9E-A59D-0A367CCCE876}" type="presParOf" srcId="{92D781D5-99C0-4016-ACA1-435E588F7C0A}" destId="{722CA33C-D454-40AA-9821-65678361FD6D}" srcOrd="0" destOrd="0" presId="urn:microsoft.com/office/officeart/2008/layout/BendingPictureCaption"/>
    <dgm:cxn modelId="{8ED808FA-0384-46E9-96F7-A1FDBA5DB9B9}" type="presParOf" srcId="{722CA33C-D454-40AA-9821-65678361FD6D}" destId="{D68B54A9-9E60-4EE7-BE96-BCAEA11D5332}" srcOrd="0" destOrd="0" presId="urn:microsoft.com/office/officeart/2008/layout/BendingPictureCaption"/>
    <dgm:cxn modelId="{DB8ADE5A-F2D7-4C1B-A53D-BDA731F94B06}" type="presParOf" srcId="{722CA33C-D454-40AA-9821-65678361FD6D}" destId="{7C45061C-4A94-4084-862E-B314DF055101}" srcOrd="1" destOrd="0" presId="urn:microsoft.com/office/officeart/2008/layout/BendingPictureCaption"/>
    <dgm:cxn modelId="{918FD940-4B84-4F69-A15B-321A0E67F4D1}" type="presParOf" srcId="{92D781D5-99C0-4016-ACA1-435E588F7C0A}" destId="{F3296D89-F04E-4842-9450-DC4E081EC118}" srcOrd="1" destOrd="0" presId="urn:microsoft.com/office/officeart/2008/layout/BendingPictureCaption"/>
    <dgm:cxn modelId="{619E9E05-CEEF-4843-BE4B-151405C226AF}" type="presParOf" srcId="{92D781D5-99C0-4016-ACA1-435E588F7C0A}" destId="{765EFCC1-D0DD-4F55-8E9A-D1A84D56C847}" srcOrd="2" destOrd="0" presId="urn:microsoft.com/office/officeart/2008/layout/BendingPictureCaption"/>
    <dgm:cxn modelId="{F9FF884E-3283-490B-9ED9-236667FFE3EE}" type="presParOf" srcId="{765EFCC1-D0DD-4F55-8E9A-D1A84D56C847}" destId="{7801D7E2-807A-4E32-BEDE-05452FB0E38D}" srcOrd="0" destOrd="0" presId="urn:microsoft.com/office/officeart/2008/layout/BendingPictureCaption"/>
    <dgm:cxn modelId="{44154356-7318-447A-A3F9-F364ADEFFA64}" type="presParOf" srcId="{765EFCC1-D0DD-4F55-8E9A-D1A84D56C847}" destId="{2E569569-DD9C-4554-B864-7F9BF6522641}" srcOrd="1" destOrd="0" presId="urn:microsoft.com/office/officeart/2008/layout/BendingPictureCaption"/>
    <dgm:cxn modelId="{86943DAA-58F1-469A-B7EC-7654362E8CB9}" type="presParOf" srcId="{92D781D5-99C0-4016-ACA1-435E588F7C0A}" destId="{0A451FC8-0FDD-4FAA-8685-0485B9DF1744}" srcOrd="3" destOrd="0" presId="urn:microsoft.com/office/officeart/2008/layout/BendingPictureCaption"/>
    <dgm:cxn modelId="{0260A7CC-81C0-4BF9-9EFF-B0EB832E0082}" type="presParOf" srcId="{92D781D5-99C0-4016-ACA1-435E588F7C0A}" destId="{C446DAC4-D783-4BAC-BB5F-157E60773911}" srcOrd="4" destOrd="0" presId="urn:microsoft.com/office/officeart/2008/layout/BendingPictureCaption"/>
    <dgm:cxn modelId="{D74CEC33-FF3C-4D18-8E77-5C6BB76105EF}" type="presParOf" srcId="{C446DAC4-D783-4BAC-BB5F-157E60773911}" destId="{FC7BEB88-FFE9-4B65-A6ED-612B6B4D2080}" srcOrd="0" destOrd="0" presId="urn:microsoft.com/office/officeart/2008/layout/BendingPictureCaption"/>
    <dgm:cxn modelId="{6DB0C6FD-50C3-4542-A22B-388056B5E937}" type="presParOf" srcId="{C446DAC4-D783-4BAC-BB5F-157E60773911}" destId="{CC7EA822-77D9-4B28-B56C-C8A30E0F7CA6}" srcOrd="1" destOrd="0" presId="urn:microsoft.com/office/officeart/2008/layout/BendingPictureCaption"/>
    <dgm:cxn modelId="{2F376291-1050-420F-B3AE-F59D6E420DEE}" type="presParOf" srcId="{92D781D5-99C0-4016-ACA1-435E588F7C0A}" destId="{46218836-E9AD-490A-9147-8F71CFD8BA85}" srcOrd="5" destOrd="0" presId="urn:microsoft.com/office/officeart/2008/layout/BendingPictureCaption"/>
    <dgm:cxn modelId="{D9876828-1123-4808-BFBC-AF72D8967DC8}" type="presParOf" srcId="{92D781D5-99C0-4016-ACA1-435E588F7C0A}" destId="{427DC0C7-ECD5-4CCD-A5D5-B9799C740887}" srcOrd="6" destOrd="0" presId="urn:microsoft.com/office/officeart/2008/layout/BendingPictureCaption"/>
    <dgm:cxn modelId="{8C5C6CCD-BD7F-49B5-B908-73DEDBD01C25}" type="presParOf" srcId="{427DC0C7-ECD5-4CCD-A5D5-B9799C740887}" destId="{86CBCB88-EA0B-4023-80C6-87EE06AF3463}" srcOrd="0" destOrd="0" presId="urn:microsoft.com/office/officeart/2008/layout/BendingPictureCaption"/>
    <dgm:cxn modelId="{77D366B0-8DB7-4418-902C-6620B180DA90}" type="presParOf" srcId="{427DC0C7-ECD5-4CCD-A5D5-B9799C740887}" destId="{911699AB-6AB1-49D6-AA75-05BC3AFB9DFC}" srcOrd="1" destOrd="0" presId="urn:microsoft.com/office/officeart/2008/layout/BendingPictureCaption"/>
    <dgm:cxn modelId="{F1B2449A-B20B-46B8-A562-71EEC8826CED}" type="presParOf" srcId="{92D781D5-99C0-4016-ACA1-435E588F7C0A}" destId="{5194717A-F10B-4879-A22C-FBEC5F21ADA8}" srcOrd="7" destOrd="0" presId="urn:microsoft.com/office/officeart/2008/layout/BendingPictureCaption"/>
    <dgm:cxn modelId="{5260B037-F7D3-49AD-8B01-87569971B10A}" type="presParOf" srcId="{92D781D5-99C0-4016-ACA1-435E588F7C0A}" destId="{060E9D10-2914-4AF1-9F0A-ECD1C233CBAF}" srcOrd="8" destOrd="0" presId="urn:microsoft.com/office/officeart/2008/layout/BendingPictureCaption"/>
    <dgm:cxn modelId="{A156491C-49CE-4AD7-8CFF-542BD9990016}" type="presParOf" srcId="{060E9D10-2914-4AF1-9F0A-ECD1C233CBAF}" destId="{CC3C1840-9327-497F-93D4-5196C34EBC57}" srcOrd="0" destOrd="0" presId="urn:microsoft.com/office/officeart/2008/layout/BendingPictureCaption"/>
    <dgm:cxn modelId="{ED08311F-B3B0-438A-97AA-5E1D2990DC3A}" type="presParOf" srcId="{060E9D10-2914-4AF1-9F0A-ECD1C233CBAF}" destId="{635183C5-7429-41B0-97CC-3E853F619FCB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AD01E-4C7F-4099-810D-9AA983B5C1FE}">
      <dsp:nvSpPr>
        <dsp:cNvPr id="0" name=""/>
        <dsp:cNvSpPr/>
      </dsp:nvSpPr>
      <dsp:spPr>
        <a:xfrm>
          <a:off x="3090261" y="0"/>
          <a:ext cx="3172569" cy="317305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E590B7-7BB4-4057-A070-19711871FB73}">
      <dsp:nvSpPr>
        <dsp:cNvPr id="0" name=""/>
        <dsp:cNvSpPr/>
      </dsp:nvSpPr>
      <dsp:spPr>
        <a:xfrm>
          <a:off x="3791503" y="1145567"/>
          <a:ext cx="1762935" cy="881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kern="1200" dirty="0" smtClean="0">
              <a:latin typeface="Arial" panose="020B0604020202020204" pitchFamily="34" charset="0"/>
            </a:rPr>
            <a:t>Faz uso deanálise estatística exploratórias e até mesmo as tarefas de mineração de dados.</a:t>
          </a:r>
          <a:endParaRPr lang="en-US" sz="1000" kern="1200" dirty="0"/>
        </a:p>
      </dsp:txBody>
      <dsp:txXfrm>
        <a:off x="3791503" y="1145567"/>
        <a:ext cx="1762935" cy="881256"/>
      </dsp:txXfrm>
    </dsp:sp>
    <dsp:sp modelId="{18FD1FDF-30D1-4799-A00F-0210C801FE91}">
      <dsp:nvSpPr>
        <dsp:cNvPr id="0" name=""/>
        <dsp:cNvSpPr/>
      </dsp:nvSpPr>
      <dsp:spPr>
        <a:xfrm>
          <a:off x="2209091" y="1823153"/>
          <a:ext cx="3172569" cy="317305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B5F8A-ACFB-42B2-B748-377B02FEA8F0}">
      <dsp:nvSpPr>
        <dsp:cNvPr id="0" name=""/>
        <dsp:cNvSpPr/>
      </dsp:nvSpPr>
      <dsp:spPr>
        <a:xfrm>
          <a:off x="2913908" y="2979267"/>
          <a:ext cx="1762935" cy="881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50" b="0" i="0" u="none" kern="1200" dirty="0" smtClean="0"/>
            <a:t>Para confirmar hipóteses colocadas em atividades em que envolvem a aprendizagem do aluno</a:t>
          </a:r>
          <a:endParaRPr lang="en-US" sz="1050" kern="1200" dirty="0"/>
        </a:p>
      </dsp:txBody>
      <dsp:txXfrm>
        <a:off x="2913908" y="2979267"/>
        <a:ext cx="1762935" cy="881256"/>
      </dsp:txXfrm>
    </dsp:sp>
    <dsp:sp modelId="{2588080E-DA2B-4F8E-AEC3-90ED360A2809}">
      <dsp:nvSpPr>
        <dsp:cNvPr id="0" name=""/>
        <dsp:cNvSpPr/>
      </dsp:nvSpPr>
      <dsp:spPr>
        <a:xfrm>
          <a:off x="3316064" y="3864479"/>
          <a:ext cx="2725728" cy="2726820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82320-3293-4DD4-9674-1D59A5444B71}">
      <dsp:nvSpPr>
        <dsp:cNvPr id="0" name=""/>
        <dsp:cNvSpPr/>
      </dsp:nvSpPr>
      <dsp:spPr>
        <a:xfrm>
          <a:off x="3795673" y="4815603"/>
          <a:ext cx="1762935" cy="881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50" b="0" i="0" u="none" kern="1200" dirty="0" smtClean="0"/>
            <a:t>Fomentando assim recursos análiticos para entendimento e aprimoramento do ensino-aprendizagem. </a:t>
          </a:r>
          <a:endParaRPr lang="pt-BR" sz="1050" b="0" kern="1200" dirty="0" smtClean="0"/>
        </a:p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50" kern="1200" dirty="0"/>
        </a:p>
      </dsp:txBody>
      <dsp:txXfrm>
        <a:off x="3795673" y="4815603"/>
        <a:ext cx="1762935" cy="8812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90361-89A9-4968-9A80-ECBDEB911F3B}">
      <dsp:nvSpPr>
        <dsp:cNvPr id="0" name=""/>
        <dsp:cNvSpPr/>
      </dsp:nvSpPr>
      <dsp:spPr>
        <a:xfrm>
          <a:off x="645" y="770692"/>
          <a:ext cx="2779514" cy="3335416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102235" bIns="0" numCol="1" spcCol="1270" anchor="t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Esforço</a:t>
          </a:r>
          <a:r>
            <a:rPr lang="en-US" sz="2300" kern="1200" dirty="0" smtClean="0"/>
            <a:t> </a:t>
          </a:r>
          <a:r>
            <a:rPr lang="en-US" sz="2300" kern="1200" dirty="0" err="1" smtClean="0"/>
            <a:t>compartilhado</a:t>
          </a:r>
          <a:endParaRPr lang="en-US" sz="2300" kern="1200" dirty="0"/>
        </a:p>
      </dsp:txBody>
      <dsp:txXfrm rot="16200000">
        <a:off x="-1088923" y="1860261"/>
        <a:ext cx="2735041" cy="555902"/>
      </dsp:txXfrm>
    </dsp:sp>
    <dsp:sp modelId="{D87E7075-D6C1-4EB6-99E5-61C75B053C2D}">
      <dsp:nvSpPr>
        <dsp:cNvPr id="0" name=""/>
        <dsp:cNvSpPr/>
      </dsp:nvSpPr>
      <dsp:spPr>
        <a:xfrm>
          <a:off x="556548" y="770692"/>
          <a:ext cx="2070737" cy="333541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0302" rIns="0" bIns="0" numCol="1" spcCol="1270" anchor="t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err="1" smtClean="0"/>
            <a:t>Trabalhos</a:t>
          </a:r>
          <a:r>
            <a:rPr lang="en-US" sz="3800" kern="1200" dirty="0" smtClean="0"/>
            <a:t> </a:t>
          </a:r>
          <a:r>
            <a:rPr lang="en-US" sz="3800" kern="1200" dirty="0" err="1" smtClean="0"/>
            <a:t>em</a:t>
          </a:r>
          <a:r>
            <a:rPr lang="en-US" sz="3800" kern="1200" dirty="0" smtClean="0"/>
            <a:t> </a:t>
          </a:r>
          <a:r>
            <a:rPr lang="en-US" sz="3800" kern="1200" dirty="0" err="1" smtClean="0"/>
            <a:t>grupo</a:t>
          </a:r>
          <a:endParaRPr lang="en-US" sz="3800" kern="1200" dirty="0"/>
        </a:p>
      </dsp:txBody>
      <dsp:txXfrm>
        <a:off x="556548" y="770692"/>
        <a:ext cx="2070737" cy="3335416"/>
      </dsp:txXfrm>
    </dsp:sp>
    <dsp:sp modelId="{6CB86D46-5AA7-4764-B700-537A3A8223A1}">
      <dsp:nvSpPr>
        <dsp:cNvPr id="0" name=""/>
        <dsp:cNvSpPr/>
      </dsp:nvSpPr>
      <dsp:spPr>
        <a:xfrm>
          <a:off x="2877442" y="770692"/>
          <a:ext cx="2779514" cy="3335416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102235" bIns="0" numCol="1" spcCol="1270" anchor="t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Desenvover</a:t>
          </a:r>
          <a:r>
            <a:rPr lang="en-US" sz="2300" kern="1200" dirty="0" smtClean="0"/>
            <a:t> </a:t>
          </a:r>
          <a:r>
            <a:rPr lang="en-US" sz="2300" kern="1200" dirty="0" err="1" smtClean="0"/>
            <a:t>pesquisa</a:t>
          </a:r>
          <a:endParaRPr lang="en-US" sz="2300" kern="1200" dirty="0"/>
        </a:p>
      </dsp:txBody>
      <dsp:txXfrm rot="16200000">
        <a:off x="1787873" y="1860261"/>
        <a:ext cx="2735041" cy="555902"/>
      </dsp:txXfrm>
    </dsp:sp>
    <dsp:sp modelId="{3DDB9017-8AEF-4A30-ACBB-89C42DE5F6F6}">
      <dsp:nvSpPr>
        <dsp:cNvPr id="0" name=""/>
        <dsp:cNvSpPr/>
      </dsp:nvSpPr>
      <dsp:spPr>
        <a:xfrm rot="5400000">
          <a:off x="2646148" y="3422806"/>
          <a:ext cx="490384" cy="416927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9A00F2-CFE7-46E9-91B6-1B6FF29A4056}">
      <dsp:nvSpPr>
        <dsp:cNvPr id="0" name=""/>
        <dsp:cNvSpPr/>
      </dsp:nvSpPr>
      <dsp:spPr>
        <a:xfrm>
          <a:off x="3433345" y="770692"/>
          <a:ext cx="2070737" cy="333541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0302" rIns="0" bIns="0" numCol="1" spcCol="1270" anchor="t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err="1" smtClean="0"/>
            <a:t>Seminários</a:t>
          </a:r>
          <a:endParaRPr lang="en-US" sz="3800" kern="1200" dirty="0"/>
        </a:p>
      </dsp:txBody>
      <dsp:txXfrm>
        <a:off x="3433345" y="770692"/>
        <a:ext cx="2070737" cy="3335416"/>
      </dsp:txXfrm>
    </dsp:sp>
    <dsp:sp modelId="{F5CF8F6C-0356-4A35-BA24-B2E9F26F9F88}">
      <dsp:nvSpPr>
        <dsp:cNvPr id="0" name=""/>
        <dsp:cNvSpPr/>
      </dsp:nvSpPr>
      <dsp:spPr>
        <a:xfrm>
          <a:off x="5754240" y="770692"/>
          <a:ext cx="2779514" cy="3335416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867" rIns="102235" bIns="0" numCol="1" spcCol="1270" anchor="t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Motivação</a:t>
          </a:r>
          <a:r>
            <a:rPr lang="en-US" sz="2300" kern="1200" dirty="0" smtClean="0"/>
            <a:t> </a:t>
          </a:r>
          <a:r>
            <a:rPr lang="en-US" sz="2300" kern="1200" dirty="0" err="1" smtClean="0"/>
            <a:t>negativa</a:t>
          </a:r>
          <a:endParaRPr lang="en-US" sz="2300" kern="1200" dirty="0"/>
        </a:p>
      </dsp:txBody>
      <dsp:txXfrm rot="16200000">
        <a:off x="4664670" y="1860261"/>
        <a:ext cx="2735041" cy="555902"/>
      </dsp:txXfrm>
    </dsp:sp>
    <dsp:sp modelId="{CEFB2245-F16D-43D0-8EF0-6800DA009991}">
      <dsp:nvSpPr>
        <dsp:cNvPr id="0" name=""/>
        <dsp:cNvSpPr/>
      </dsp:nvSpPr>
      <dsp:spPr>
        <a:xfrm rot="5400000">
          <a:off x="5522945" y="3422806"/>
          <a:ext cx="490384" cy="416927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ACECB5-BCB9-4303-A5E1-6AB89BBA28A8}">
      <dsp:nvSpPr>
        <dsp:cNvPr id="0" name=""/>
        <dsp:cNvSpPr/>
      </dsp:nvSpPr>
      <dsp:spPr>
        <a:xfrm>
          <a:off x="6310142" y="770692"/>
          <a:ext cx="2070737" cy="333541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0302" rIns="0" bIns="0" numCol="1" spcCol="1270" anchor="t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err="1" smtClean="0"/>
            <a:t>Provas</a:t>
          </a:r>
          <a:endParaRPr lang="en-US" sz="3800" kern="1200" dirty="0"/>
        </a:p>
      </dsp:txBody>
      <dsp:txXfrm>
        <a:off x="6310142" y="770692"/>
        <a:ext cx="2070737" cy="33354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B54A9-9E60-4EE7-BE96-BCAEA11D5332}">
      <dsp:nvSpPr>
        <dsp:cNvPr id="0" name=""/>
        <dsp:cNvSpPr/>
      </dsp:nvSpPr>
      <dsp:spPr>
        <a:xfrm>
          <a:off x="2032" y="429479"/>
          <a:ext cx="2182757" cy="1613049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5061C-4A94-4084-862E-B314DF055101}">
      <dsp:nvSpPr>
        <dsp:cNvPr id="0" name=""/>
        <dsp:cNvSpPr/>
      </dsp:nvSpPr>
      <dsp:spPr>
        <a:xfrm>
          <a:off x="443228" y="1750053"/>
          <a:ext cx="1880886" cy="4520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1500" kern="1200" dirty="0" smtClean="0"/>
            <a:t>KNN – k Near Neighbor</a:t>
          </a:r>
          <a:endParaRPr lang="en-US" sz="1500" kern="1200" dirty="0"/>
        </a:p>
      </dsp:txBody>
      <dsp:txXfrm>
        <a:off x="443228" y="1750053"/>
        <a:ext cx="1880886" cy="452008"/>
      </dsp:txXfrm>
    </dsp:sp>
    <dsp:sp modelId="{7801D7E2-807A-4E32-BEDE-05452FB0E38D}">
      <dsp:nvSpPr>
        <dsp:cNvPr id="0" name=""/>
        <dsp:cNvSpPr/>
      </dsp:nvSpPr>
      <dsp:spPr>
        <a:xfrm>
          <a:off x="2612671" y="429479"/>
          <a:ext cx="2182757" cy="1613049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69569-DD9C-4554-B864-7F9BF6522641}">
      <dsp:nvSpPr>
        <dsp:cNvPr id="0" name=""/>
        <dsp:cNvSpPr/>
      </dsp:nvSpPr>
      <dsp:spPr>
        <a:xfrm>
          <a:off x="3053866" y="1750053"/>
          <a:ext cx="1880886" cy="4520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1500" kern="1200" dirty="0" err="1" smtClean="0"/>
            <a:t>Máquinas</a:t>
          </a:r>
          <a:r>
            <a:rPr lang="en-US" sz="1500" kern="1200" dirty="0" smtClean="0"/>
            <a:t> de </a:t>
          </a:r>
          <a:r>
            <a:rPr lang="en-US" sz="1500" kern="1200" dirty="0" err="1" smtClean="0"/>
            <a:t>Vetor</a:t>
          </a:r>
          <a:r>
            <a:rPr lang="en-US" sz="1500" kern="1200" dirty="0" smtClean="0"/>
            <a:t> de </a:t>
          </a:r>
          <a:r>
            <a:rPr lang="en-US" sz="1500" kern="1200" dirty="0" err="1" smtClean="0"/>
            <a:t>Suporte</a:t>
          </a:r>
          <a:endParaRPr lang="en-US" sz="1500" kern="1200" dirty="0"/>
        </a:p>
      </dsp:txBody>
      <dsp:txXfrm>
        <a:off x="3053866" y="1750053"/>
        <a:ext cx="1880886" cy="452008"/>
      </dsp:txXfrm>
    </dsp:sp>
    <dsp:sp modelId="{FC7BEB88-FFE9-4B65-A6ED-612B6B4D2080}">
      <dsp:nvSpPr>
        <dsp:cNvPr id="0" name=""/>
        <dsp:cNvSpPr/>
      </dsp:nvSpPr>
      <dsp:spPr>
        <a:xfrm>
          <a:off x="5223309" y="429479"/>
          <a:ext cx="2182757" cy="1613049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EA822-77D9-4B28-B56C-C8A30E0F7CA6}">
      <dsp:nvSpPr>
        <dsp:cNvPr id="0" name=""/>
        <dsp:cNvSpPr/>
      </dsp:nvSpPr>
      <dsp:spPr>
        <a:xfrm>
          <a:off x="5664504" y="1750053"/>
          <a:ext cx="1880886" cy="4520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1500" kern="1200" dirty="0" err="1" smtClean="0"/>
            <a:t>Árvores</a:t>
          </a:r>
          <a:r>
            <a:rPr lang="en-US" sz="1500" kern="1200" dirty="0" smtClean="0"/>
            <a:t> de </a:t>
          </a:r>
          <a:r>
            <a:rPr lang="en-US" sz="1500" kern="1200" dirty="0" err="1" smtClean="0"/>
            <a:t>decisão</a:t>
          </a:r>
          <a:endParaRPr lang="en-US" sz="1500" kern="1200" dirty="0"/>
        </a:p>
      </dsp:txBody>
      <dsp:txXfrm>
        <a:off x="5664504" y="1750053"/>
        <a:ext cx="1880886" cy="452008"/>
      </dsp:txXfrm>
    </dsp:sp>
    <dsp:sp modelId="{86CBCB88-EA0B-4023-80C6-87EE06AF3463}">
      <dsp:nvSpPr>
        <dsp:cNvPr id="0" name=""/>
        <dsp:cNvSpPr/>
      </dsp:nvSpPr>
      <dsp:spPr>
        <a:xfrm>
          <a:off x="1307351" y="2434269"/>
          <a:ext cx="2182757" cy="1613049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1699AB-6AB1-49D6-AA75-05BC3AFB9DFC}">
      <dsp:nvSpPr>
        <dsp:cNvPr id="0" name=""/>
        <dsp:cNvSpPr/>
      </dsp:nvSpPr>
      <dsp:spPr>
        <a:xfrm>
          <a:off x="1748547" y="3754842"/>
          <a:ext cx="1880886" cy="4520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1500" kern="1200" dirty="0" err="1" smtClean="0"/>
            <a:t>Nayve</a:t>
          </a:r>
          <a:r>
            <a:rPr lang="en-US" sz="1500" kern="1200" dirty="0" smtClean="0"/>
            <a:t> Bayes</a:t>
          </a:r>
          <a:endParaRPr lang="en-US" sz="1500" kern="1200" dirty="0"/>
        </a:p>
      </dsp:txBody>
      <dsp:txXfrm>
        <a:off x="1748547" y="3754842"/>
        <a:ext cx="1880886" cy="452008"/>
      </dsp:txXfrm>
    </dsp:sp>
    <dsp:sp modelId="{CC3C1840-9327-497F-93D4-5196C34EBC57}">
      <dsp:nvSpPr>
        <dsp:cNvPr id="0" name=""/>
        <dsp:cNvSpPr/>
      </dsp:nvSpPr>
      <dsp:spPr>
        <a:xfrm>
          <a:off x="3917990" y="2434269"/>
          <a:ext cx="2182757" cy="1613049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183C5-7429-41B0-97CC-3E853F619FCB}">
      <dsp:nvSpPr>
        <dsp:cNvPr id="0" name=""/>
        <dsp:cNvSpPr/>
      </dsp:nvSpPr>
      <dsp:spPr>
        <a:xfrm>
          <a:off x="4359185" y="3754842"/>
          <a:ext cx="1880886" cy="4520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1500" kern="1200" dirty="0" err="1" smtClean="0"/>
            <a:t>Redes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Neurais</a:t>
          </a:r>
          <a:endParaRPr lang="en-US" sz="1500" kern="1200" dirty="0"/>
        </a:p>
      </dsp:txBody>
      <dsp:txXfrm>
        <a:off x="4359185" y="3754842"/>
        <a:ext cx="1880886" cy="452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4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6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6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2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5" y="5410202"/>
            <a:ext cx="512488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2" y="5410200"/>
            <a:ext cx="77109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5"/>
            <a:ext cx="991235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2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419600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8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3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1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2"/>
            <a:ext cx="9906002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900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9" y="3360263"/>
            <a:ext cx="3208734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7" y="2677635"/>
            <a:ext cx="318438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4" y="3363435"/>
            <a:ext cx="3195829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1" y="2674463"/>
            <a:ext cx="319496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1" y="3360263"/>
            <a:ext cx="3194969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2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4" y="4404596"/>
            <a:ext cx="31952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4" y="2666998"/>
            <a:ext cx="3195241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4" y="4980859"/>
            <a:ext cx="3195241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4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3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1" y="4980855"/>
            <a:ext cx="3194969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1" y="609600"/>
            <a:ext cx="200501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600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19227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21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1" y="3073398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7" y="2249485"/>
            <a:ext cx="464660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3073398"/>
            <a:ext cx="487521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7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2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7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3" y="609602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2" y="2249486"/>
            <a:ext cx="5934510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4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1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249487"/>
            <a:ext cx="990599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3" y="5883276"/>
            <a:ext cx="62393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2" y="5883275"/>
            <a:ext cx="771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44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Resultado de imagem para data mining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1" b="6835"/>
          <a:stretch/>
        </p:blipFill>
        <p:spPr bwMode="auto">
          <a:xfrm>
            <a:off x="5534638" y="34314"/>
            <a:ext cx="6657362" cy="682368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8224" y="1579563"/>
            <a:ext cx="5845176" cy="2387600"/>
          </a:xfrm>
        </p:spPr>
        <p:txBody>
          <a:bodyPr/>
          <a:lstStyle/>
          <a:p>
            <a:r>
              <a:rPr lang="pt-BR" b="1" dirty="0" smtClean="0"/>
              <a:t>Ciência de dados</a:t>
            </a:r>
            <a:br>
              <a:rPr lang="pt-BR" b="1" dirty="0" smtClean="0"/>
            </a:br>
            <a:r>
              <a:rPr lang="pt-BR" b="1" dirty="0" smtClean="0"/>
              <a:t> Educacionais</a:t>
            </a:r>
            <a:endParaRPr lang="pt-BR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4025" y="4059238"/>
            <a:ext cx="8791575" cy="1655762"/>
          </a:xfrm>
        </p:spPr>
        <p:txBody>
          <a:bodyPr/>
          <a:lstStyle/>
          <a:p>
            <a:r>
              <a:rPr lang="pt-BR" dirty="0" smtClean="0"/>
              <a:t>Principais Conceitos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0139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20245" y="391885"/>
            <a:ext cx="11149449" cy="6183085"/>
            <a:chOff x="520245" y="391885"/>
            <a:chExt cx="11149449" cy="6183085"/>
          </a:xfrm>
        </p:grpSpPr>
        <p:pic>
          <p:nvPicPr>
            <p:cNvPr id="7170" name="Picture 2" descr="Resultado de imagem para classification in data mining educationa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245" y="391885"/>
              <a:ext cx="11149449" cy="618308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24114" y="464457"/>
              <a:ext cx="3686629" cy="10885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522734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urved Connector 14"/>
          <p:cNvCxnSpPr/>
          <p:nvPr/>
        </p:nvCxnSpPr>
        <p:spPr>
          <a:xfrm>
            <a:off x="7799174" y="3400118"/>
            <a:ext cx="1128929" cy="638485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>
            <a:off x="2276475" y="5061153"/>
            <a:ext cx="889000" cy="609601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/>
          <p:nvPr/>
        </p:nvCxnSpPr>
        <p:spPr>
          <a:xfrm flipV="1">
            <a:off x="7669102" y="1421990"/>
            <a:ext cx="889000" cy="679655"/>
          </a:xfrm>
          <a:prstGeom prst="curvedConnector3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07400" y="476044"/>
            <a:ext cx="3362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Focado nos métodos de</a:t>
            </a:r>
          </a:p>
          <a:p>
            <a:pPr algn="ctr"/>
            <a:r>
              <a:rPr lang="pt-BR" dirty="0" smtClean="0"/>
              <a:t>análises</a:t>
            </a:r>
            <a:r>
              <a:rPr lang="pt-BR" dirty="0"/>
              <a:t>, tais como: classificação</a:t>
            </a:r>
          </a:p>
          <a:p>
            <a:pPr algn="ctr"/>
            <a:r>
              <a:rPr lang="pt-BR" dirty="0"/>
              <a:t>Regressão, agrupamento e análise</a:t>
            </a:r>
          </a:p>
          <a:p>
            <a:pPr algn="ctr"/>
            <a:r>
              <a:rPr lang="pt-BR" dirty="0"/>
              <a:t> de associação.</a:t>
            </a:r>
            <a:endParaRPr lang="pt-BR" dirty="0"/>
          </a:p>
        </p:txBody>
      </p:sp>
      <p:pic>
        <p:nvPicPr>
          <p:cNvPr id="10" name="Picture 2" descr="Resultado de imagem para learning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1"/>
          <a:stretch/>
        </p:blipFill>
        <p:spPr bwMode="auto">
          <a:xfrm>
            <a:off x="2276475" y="476044"/>
            <a:ext cx="5516452" cy="462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3"/>
          <p:cNvSpPr txBox="1">
            <a:spLocks/>
          </p:cNvSpPr>
          <p:nvPr/>
        </p:nvSpPr>
        <p:spPr>
          <a:xfrm>
            <a:off x="1955800" y="1479345"/>
            <a:ext cx="6032499" cy="819355"/>
          </a:xfrm>
          <a:prstGeom prst="rect">
            <a:avLst/>
          </a:prstGeom>
          <a:solidFill>
            <a:srgbClr val="3A4B54"/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Mineração de dados Educacionais</a:t>
            </a:r>
            <a:endParaRPr lang="pt-B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68411" y="5365953"/>
            <a:ext cx="4399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Análisar dados gerados em ambientes de ensino-aprendizagem, a partir dos métodos de mineração de dados.</a:t>
            </a:r>
            <a:endParaRPr lang="pt-BR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8410568" y="4119458"/>
            <a:ext cx="3781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O seu obejtivo é fazer descobertas sobre o comportamento dos estudantes e o ambiente no qual a aprendizagem ocorre, fornecendo insumos para o professor ou aluno investigar eventuais padrões descobertos.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2659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m para mineraÃ§Ã£o de dados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35" y="192105"/>
            <a:ext cx="7590610" cy="650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97200" y="15943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2400" dirty="0">
                <a:solidFill>
                  <a:srgbClr val="0A4E89"/>
                </a:solidFill>
              </a:rPr>
              <a:t>A tarefa de mineração de dados é onde extrai algum tipo de conhecimento da base de dados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7700" y="58109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dirty="0">
                <a:solidFill>
                  <a:srgbClr val="0A4E89"/>
                </a:solidFill>
              </a:rPr>
              <a:t>As tarefas podem ser definidas como : Modelo Preditivo, Análise de Agrupamento e </a:t>
            </a:r>
            <a:r>
              <a:rPr lang="pt-BR" dirty="0" smtClean="0">
                <a:solidFill>
                  <a:srgbClr val="0A4E89"/>
                </a:solidFill>
              </a:rPr>
              <a:t>Regas </a:t>
            </a:r>
            <a:r>
              <a:rPr lang="pt-BR" dirty="0">
                <a:solidFill>
                  <a:srgbClr val="0A4E89"/>
                </a:solidFill>
              </a:rPr>
              <a:t>de Associação.</a:t>
            </a:r>
            <a:endParaRPr lang="pt-BR" dirty="0">
              <a:solidFill>
                <a:srgbClr val="0A4E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337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m para bola de cristal binaria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1" y="362205"/>
            <a:ext cx="11633200" cy="6111166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3" y="-79981"/>
            <a:ext cx="9905998" cy="1478570"/>
          </a:xfrm>
        </p:spPr>
        <p:txBody>
          <a:bodyPr/>
          <a:lstStyle/>
          <a:p>
            <a:r>
              <a:rPr lang="pt-BR" dirty="0" smtClean="0"/>
              <a:t>Modelos preditivos</a:t>
            </a:r>
            <a:endParaRPr lang="pt-BR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38629" y="1398589"/>
            <a:ext cx="4225472" cy="4392611"/>
          </a:xfrm>
          <a:solidFill>
            <a:schemeClr val="tx1">
              <a:lumMod val="50000"/>
              <a:alpha val="72000"/>
            </a:schemeClr>
          </a:solidFill>
        </p:spPr>
        <p:txBody>
          <a:bodyPr>
            <a:noAutofit/>
          </a:bodyPr>
          <a:lstStyle/>
          <a:p>
            <a:pPr algn="just"/>
            <a:r>
              <a:rPr lang="pt-BR" dirty="0" smtClean="0"/>
              <a:t>É a tentativa de prever o que acontecerá no futuro. </a:t>
            </a:r>
          </a:p>
          <a:p>
            <a:pPr algn="just"/>
            <a:r>
              <a:rPr lang="pt-BR" dirty="0" smtClean="0"/>
              <a:t>Essa tentativa se dá através da construção de um modelo.</a:t>
            </a:r>
          </a:p>
          <a:p>
            <a:pPr algn="just"/>
            <a:r>
              <a:rPr lang="pt-BR" dirty="0" smtClean="0"/>
              <a:t>Esse modelo é contruindo utlizando a base de dados.</a:t>
            </a:r>
          </a:p>
          <a:p>
            <a:pPr algn="just"/>
            <a:r>
              <a:rPr lang="pt-BR" dirty="0" smtClean="0"/>
              <a:t>Esse processo de construção recebe o nome de aprendizado.</a:t>
            </a:r>
            <a:endParaRPr lang="pt-BR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7492999" y="1398589"/>
            <a:ext cx="4381501" cy="4392611"/>
          </a:xfrm>
          <a:solidFill>
            <a:schemeClr val="tx1">
              <a:lumMod val="50000"/>
              <a:alpha val="72000"/>
            </a:schemeClr>
          </a:solidFill>
        </p:spPr>
        <p:txBody>
          <a:bodyPr>
            <a:normAutofit lnSpcReduction="10000"/>
          </a:bodyPr>
          <a:lstStyle/>
          <a:p>
            <a:r>
              <a:rPr lang="pt-BR" dirty="0"/>
              <a:t>Este apredizado é chamado de supervisionado.</a:t>
            </a:r>
          </a:p>
          <a:p>
            <a:r>
              <a:rPr lang="pt-BR" dirty="0" smtClean="0"/>
              <a:t>É uma função que permite mapear um conjunto de atributos em um dos valores de atributo especial.</a:t>
            </a:r>
          </a:p>
          <a:p>
            <a:r>
              <a:rPr lang="pt-BR" dirty="0" smtClean="0"/>
              <a:t>O modelo é capz de inferir novas situações que não estavem armazenadas na base de dados.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1128" y="6216916"/>
            <a:ext cx="10835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Depedendo do tipo do atributo especial, chamamos o modelo de preditivo de classificação ou previsão.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25794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Preditivo - Classificação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É quando o atributo especial (Rótulo) da base da dados de treinamento é formado por uma categoria.</a:t>
            </a:r>
          </a:p>
          <a:p>
            <a:r>
              <a:rPr lang="pt-BR" dirty="0" smtClean="0"/>
              <a:t>As classificações podem ser binárias ou multiclasses.</a:t>
            </a:r>
            <a:endParaRPr lang="pt-BR" dirty="0"/>
          </a:p>
        </p:txBody>
      </p:sp>
      <p:pic>
        <p:nvPicPr>
          <p:cNvPr id="9218" name="Picture 2" descr="Resultado de imagem para classifi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9" r="2283" b="9978"/>
          <a:stretch/>
        </p:blipFill>
        <p:spPr bwMode="auto">
          <a:xfrm>
            <a:off x="6094412" y="1930399"/>
            <a:ext cx="5461001" cy="267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41945" y="5128078"/>
            <a:ext cx="9605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No contexto da educação, um processo de classificação poderia ser feito para prever se o aluno merece ou não uma bolsa de estudos, se ele está apto para participar de um intercambio, se ele se formará no prazo ou não.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46815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esultado de imagem para regression model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21" y="163513"/>
            <a:ext cx="7143750" cy="401955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Preditivo - regressão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755" y="2467196"/>
            <a:ext cx="4878389" cy="3541714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O atributo especial (rótulo) é contínuo.</a:t>
            </a:r>
          </a:p>
          <a:p>
            <a:r>
              <a:rPr lang="pt-BR" dirty="0" smtClean="0"/>
              <a:t>Temos um única entrada com valor real e uma única saída com valor real.</a:t>
            </a:r>
          </a:p>
          <a:p>
            <a:r>
              <a:rPr lang="pt-BR" dirty="0" smtClean="0"/>
              <a:t>O objetivo é encontrar uma função matemática que modele os dados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3802" y="4419599"/>
            <a:ext cx="4875211" cy="196668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Tem um hiperplano como superfície de decisão.</a:t>
            </a:r>
          </a:p>
          <a:p>
            <a:r>
              <a:rPr lang="pt-BR" dirty="0" smtClean="0"/>
              <a:t>Os modelos podem ser lineares ou não.</a:t>
            </a:r>
          </a:p>
          <a:p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1260738" y="6194351"/>
            <a:ext cx="9786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No contexto da educação, a previsão poderia ser feita para inferir a nota do aluno em uma disciplina, a nota média do aluno no final do curso e a quantodade de faltas no final do semestre.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1223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Preditivo – classificação ou regressão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3" y="1778532"/>
            <a:ext cx="9779569" cy="12467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 smtClean="0"/>
              <a:t>Os algoritimos de classificação e previsão são divididos em apredizado de máquina e inteligência computacional.</a:t>
            </a:r>
            <a:endParaRPr lang="pt-BR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13255320"/>
              </p:ext>
            </p:extLst>
          </p:nvPr>
        </p:nvGraphicFramePr>
        <p:xfrm>
          <a:off x="2320700" y="2401890"/>
          <a:ext cx="7547424" cy="463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8489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714" y="129768"/>
            <a:ext cx="5614987" cy="1478570"/>
          </a:xfrm>
        </p:spPr>
        <p:txBody>
          <a:bodyPr/>
          <a:lstStyle/>
          <a:p>
            <a:r>
              <a:rPr lang="pt-BR" dirty="0" smtClean="0"/>
              <a:t>Análise de Agrupamento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4710" y="1388265"/>
            <a:ext cx="4878389" cy="3541714"/>
          </a:xfrm>
        </p:spPr>
        <p:txBody>
          <a:bodyPr>
            <a:noAutofit/>
          </a:bodyPr>
          <a:lstStyle/>
          <a:p>
            <a:r>
              <a:rPr lang="pt-BR" dirty="0" smtClean="0"/>
              <a:t>É a descoberta de grupos ou clusteres.</a:t>
            </a:r>
          </a:p>
          <a:p>
            <a:r>
              <a:rPr lang="pt-BR" dirty="0" smtClean="0"/>
              <a:t>Encontrar padrões com atributos semelhantes na base de dados</a:t>
            </a:r>
          </a:p>
          <a:p>
            <a:r>
              <a:rPr lang="pt-BR" dirty="0" smtClean="0"/>
              <a:t>A segmentação é feita por medidas de similaridade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94501" y="940691"/>
            <a:ext cx="4875211" cy="3541714"/>
          </a:xfrm>
        </p:spPr>
        <p:txBody>
          <a:bodyPr>
            <a:normAutofit/>
          </a:bodyPr>
          <a:lstStyle/>
          <a:p>
            <a:r>
              <a:rPr lang="pt-BR" dirty="0"/>
              <a:t>É</a:t>
            </a:r>
            <a:r>
              <a:rPr lang="pt-BR" dirty="0" smtClean="0"/>
              <a:t> um aprendizado não supervisionado</a:t>
            </a:r>
          </a:p>
          <a:p>
            <a:r>
              <a:rPr lang="pt-BR" dirty="0" smtClean="0"/>
              <a:t>Na educação  podemos descobrir estilos de aprendizado dos alunos e disciplinas de interesses em comum.</a:t>
            </a:r>
          </a:p>
          <a:p>
            <a:r>
              <a:rPr lang="pt-BR" dirty="0"/>
              <a:t>Não se encontra disponível o atributo especial (rótulo)</a:t>
            </a:r>
          </a:p>
          <a:p>
            <a:endParaRPr lang="pt-BR" dirty="0"/>
          </a:p>
        </p:txBody>
      </p:sp>
      <p:pic>
        <p:nvPicPr>
          <p:cNvPr id="12290" name="Picture 2" descr="Resultado de imagem para cluster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5"/>
          <a:stretch/>
        </p:blipFill>
        <p:spPr bwMode="auto">
          <a:xfrm>
            <a:off x="2982910" y="4482405"/>
            <a:ext cx="5734050" cy="218122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sultado de imagem para icon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4" y="4695131"/>
            <a:ext cx="379409" cy="37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esultado de imagem para icon lear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7" y="4695131"/>
            <a:ext cx="396873" cy="39687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Resultado de imagem para icon learn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40" y="4695131"/>
            <a:ext cx="421873" cy="42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sultado de imagem para icon lear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361" y="5531879"/>
            <a:ext cx="298177" cy="29817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Resultado de imagem para icon learn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087" y="5470030"/>
            <a:ext cx="421873" cy="42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823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de agrupamento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78599" y="2097089"/>
            <a:ext cx="4686301" cy="43608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Os algoritimos são: 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 smtClean="0"/>
              <a:t> Agrupamento hierárrquio,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 smtClean="0"/>
              <a:t>k-médias (k-means)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 smtClean="0"/>
              <a:t>Agrupamento espacial baseado em densidade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 smtClean="0"/>
              <a:t>Redes Neurais com Mapas Auto-Organizavél ou SOM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191" t="9285" r="56100" b="9193"/>
          <a:stretch/>
        </p:blipFill>
        <p:spPr>
          <a:xfrm>
            <a:off x="926064" y="1669575"/>
            <a:ext cx="5435046" cy="4479433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19927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esultado de imagem para rules association data m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75" y="1221246"/>
            <a:ext cx="6496799" cy="544625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306510" y="285545"/>
            <a:ext cx="10034590" cy="819355"/>
          </a:xfrm>
          <a:solidFill>
            <a:srgbClr val="3A4B54"/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Regras de associação</a:t>
            </a:r>
            <a:endParaRPr lang="pt-B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11800" y="2260600"/>
            <a:ext cx="2197100" cy="3035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4" descr="Resultado de imagem para educ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343" y="2457450"/>
            <a:ext cx="2810213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790700" y="2298700"/>
            <a:ext cx="2489200" cy="1683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4" descr="Resultado de imagem para education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47" b="-703"/>
          <a:stretch/>
        </p:blipFill>
        <p:spPr bwMode="auto">
          <a:xfrm>
            <a:off x="1630193" y="2369572"/>
            <a:ext cx="2649707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604793" y="4914900"/>
            <a:ext cx="2649707" cy="6487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4" descr="Resultado de imagem para education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38" b="-703"/>
          <a:stretch/>
        </p:blipFill>
        <p:spPr bwMode="auto">
          <a:xfrm>
            <a:off x="1643433" y="4914900"/>
            <a:ext cx="2649707" cy="75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05800" y="1498600"/>
            <a:ext cx="371968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É</a:t>
            </a:r>
            <a:r>
              <a:rPr lang="pt-BR" sz="2400" dirty="0" smtClean="0"/>
              <a:t> </a:t>
            </a:r>
            <a:r>
              <a:rPr lang="pt-BR" sz="2400" dirty="0"/>
              <a:t>derivar regras de conhecimento, referindo-se a relacionamentos entre objetos de um conjunto de dados, visando exibir características e tendências. </a:t>
            </a:r>
            <a:endParaRPr lang="pt-BR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Os </a:t>
            </a:r>
            <a:r>
              <a:rPr lang="pt-BR" sz="2400" dirty="0"/>
              <a:t>algoritmos não fazem parte de nenhum tipo de aprendizado, apenas são metodologias para geração de regras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803982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Resultado de imagem para data mining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1" b="6835"/>
          <a:stretch/>
        </p:blipFill>
        <p:spPr bwMode="auto">
          <a:xfrm>
            <a:off x="5534638" y="34314"/>
            <a:ext cx="6657362" cy="6823687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3924" y="1350963"/>
            <a:ext cx="5845176" cy="2387600"/>
          </a:xfrm>
        </p:spPr>
        <p:txBody>
          <a:bodyPr/>
          <a:lstStyle/>
          <a:p>
            <a:r>
              <a:rPr lang="pt-BR" b="1" dirty="0" smtClean="0"/>
              <a:t>Ciência de dados</a:t>
            </a:r>
            <a:br>
              <a:rPr lang="pt-BR" b="1" dirty="0" smtClean="0"/>
            </a:br>
            <a:r>
              <a:rPr lang="pt-BR" b="1" dirty="0" smtClean="0"/>
              <a:t> Educacionais</a:t>
            </a:r>
            <a:endParaRPr lang="pt-BR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3525" y="3729038"/>
            <a:ext cx="4651375" cy="1655762"/>
          </a:xfrm>
        </p:spPr>
        <p:txBody>
          <a:bodyPr/>
          <a:lstStyle/>
          <a:p>
            <a:r>
              <a:rPr lang="pt-BR" dirty="0" smtClean="0">
                <a:solidFill>
                  <a:schemeClr val="tx1"/>
                </a:solidFill>
              </a:rPr>
              <a:t>Tema: O QUE É Ciência de dados Edu</a:t>
            </a:r>
            <a:r>
              <a:rPr lang="pt-BR" dirty="0" smtClean="0">
                <a:solidFill>
                  <a:schemeClr val="tx1"/>
                </a:solidFill>
              </a:rPr>
              <a:t>Cacionais e suas 3 três linhas de pesquisa – Learning Analytics, ACADEMIC Analytics e data mining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1700" y="1765300"/>
            <a:ext cx="235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Grupo de pesquisa em </a:t>
            </a:r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3822700" y="5375870"/>
            <a:ext cx="3401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Local: Laboratório NatalNet/TEAM</a:t>
            </a:r>
          </a:p>
          <a:p>
            <a:r>
              <a:rPr lang="pt-BR" dirty="0" smtClean="0"/>
              <a:t>Dia: Todas as terças-feiras</a:t>
            </a:r>
          </a:p>
          <a:p>
            <a:r>
              <a:rPr lang="pt-BR" dirty="0" smtClean="0"/>
              <a:t>Horário: 17:00 hs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609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esultado de imagem para rules association data m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75" y="1221246"/>
            <a:ext cx="6496799" cy="544625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306510" y="285545"/>
            <a:ext cx="10034590" cy="819355"/>
          </a:xfrm>
          <a:solidFill>
            <a:srgbClr val="3A4B54"/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Regras de associação</a:t>
            </a:r>
            <a:endParaRPr lang="pt-B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11800" y="2260600"/>
            <a:ext cx="2197100" cy="3035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4" descr="Resultado de imagem para educ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343" y="2457450"/>
            <a:ext cx="2810213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790700" y="2298700"/>
            <a:ext cx="2489200" cy="1683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4" descr="Resultado de imagem para education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47" b="-703"/>
          <a:stretch/>
        </p:blipFill>
        <p:spPr bwMode="auto">
          <a:xfrm>
            <a:off x="1630193" y="2369572"/>
            <a:ext cx="2649707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604793" y="4914900"/>
            <a:ext cx="2649707" cy="6487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4" descr="Resultado de imagem para education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38" b="-703"/>
          <a:stretch/>
        </p:blipFill>
        <p:spPr bwMode="auto">
          <a:xfrm>
            <a:off x="1643433" y="4914900"/>
            <a:ext cx="2649707" cy="75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912100" y="977900"/>
            <a:ext cx="371968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Formalmente pode definir como uma associação entre itens do tipo “uma transação que contém os itens X também possui o conjunto de itens Y” ( x ⇒ y) , onde  X ⊆ I e Y ⊆ I e X ∩ Y = Ø, I ={1,2,...,m} um conjunto de literais, chamados de itens. </a:t>
            </a:r>
            <a:endParaRPr lang="pt-BR" dirty="0" smtClean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 smtClean="0"/>
              <a:t>Assim</a:t>
            </a:r>
            <a:r>
              <a:rPr lang="pt-BR" dirty="0"/>
              <a:t>, a regra tem a forma ‘Se X, então Y, onde X é denominado de corpo da regra e Y de cabeça da regra. </a:t>
            </a:r>
            <a:endParaRPr lang="pt-BR" dirty="0" smtClean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 smtClean="0"/>
              <a:t>A </a:t>
            </a:r>
            <a:r>
              <a:rPr lang="pt-BR" dirty="0"/>
              <a:t>cada regra derivada pelo algoritmo , verifica-se a sua validade e importância. Para isso, faz-se uso de duas medidas básicas: o suporte e a confiança, comparando-se respectivos limiares estabelecidos (suporte mínimo e confiança mínima)</a:t>
            </a:r>
            <a:endParaRPr lang="pt-BR" sz="2400" dirty="0"/>
          </a:p>
          <a:p>
            <a:pPr algn="just"/>
            <a:r>
              <a:rPr lang="pt-BR" sz="2400" dirty="0"/>
              <a:t/>
            </a:r>
            <a:br>
              <a:rPr lang="pt-BR" sz="2400" dirty="0"/>
            </a:b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10007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306510" y="285545"/>
            <a:ext cx="10034590" cy="819355"/>
          </a:xfrm>
          <a:solidFill>
            <a:srgbClr val="3A4B54"/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Regras de associação</a:t>
            </a:r>
            <a:endParaRPr lang="pt-B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66800" y="1166843"/>
            <a:ext cx="105283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latin typeface="Arial" panose="020B0604020202020204" pitchFamily="34" charset="0"/>
              </a:rPr>
              <a:t>Em </a:t>
            </a:r>
            <a:r>
              <a:rPr lang="pt-BR" sz="2400" dirty="0">
                <a:latin typeface="Arial" panose="020B0604020202020204" pitchFamily="34" charset="0"/>
              </a:rPr>
              <a:t>mineração de dados educacionais é a mineração de regras em um banco de notas de alunos em disciplinas. Neste contexto seria possível derivar regras </a:t>
            </a:r>
            <a:r>
              <a:rPr lang="pt-BR" sz="2400" b="1" dirty="0">
                <a:latin typeface="Arial" panose="020B0604020202020204" pitchFamily="34" charset="0"/>
              </a:rPr>
              <a:t>como 90% dos alunos que têm bom desempenho nas disciplinas de Matemática e Lógica são bem sucedidos também em Programação”</a:t>
            </a:r>
            <a:r>
              <a:rPr lang="pt-BR" sz="2400" dirty="0">
                <a:latin typeface="Arial" panose="020B0604020202020204" pitchFamily="34" charset="0"/>
              </a:rPr>
              <a:t>.</a:t>
            </a:r>
            <a:endParaRPr lang="pt-BR" sz="2400" dirty="0"/>
          </a:p>
          <a:p>
            <a:pPr algn="just"/>
            <a:r>
              <a:rPr lang="pt-BR" sz="2400" dirty="0"/>
              <a:t/>
            </a:r>
            <a:br>
              <a:rPr lang="pt-BR" sz="2400" dirty="0"/>
            </a:br>
            <a:r>
              <a:rPr lang="pt-BR" sz="2400" dirty="0">
                <a:latin typeface="Arial" panose="020B0604020202020204" pitchFamily="34" charset="0"/>
              </a:rPr>
              <a:t>Na literatura os dois algoritmos mais utilizados são o Apriori e o FP-Growth. A maioria desses algoritmos exige que o usuário defina dois limites , o suporte mínimo e a confiança mínima e encontre todas as regras que excedem os limites especificados pelo usuário. Esses algoritmos derivam regras apenas conjuntivas, limitando-se a utilização do operador lógico AND.</a:t>
            </a:r>
            <a:endParaRPr lang="pt-BR" sz="2400" dirty="0"/>
          </a:p>
          <a:p>
            <a:r>
              <a:rPr lang="pt-BR" sz="2400" dirty="0"/>
              <a:t/>
            </a:r>
            <a:br>
              <a:rPr lang="pt-BR" sz="2400" dirty="0"/>
            </a:b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105927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lustraÃ§Ã£o, de, edifÃ­cio escola, com, estudante, vida, Ã­co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058" y="0"/>
            <a:ext cx="8262711" cy="6197033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91771" y="4525782"/>
            <a:ext cx="10043886" cy="2246769"/>
          </a:xfrm>
          <a:prstGeom prst="rect">
            <a:avLst/>
          </a:prstGeom>
          <a:solidFill>
            <a:schemeClr val="accent2">
              <a:lumMod val="50000"/>
              <a:alpha val="43000"/>
            </a:schemeClr>
          </a:solidFill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2800" dirty="0"/>
              <a:t>O objetivo do academic analytics é ajudar os responsáveis ​​pelo planejamento estratégico em um ambiente de aprendizado para </a:t>
            </a:r>
            <a:r>
              <a:rPr lang="pt-BR" sz="2800" b="1" dirty="0"/>
              <a:t>medir, coletar, decifrar, relatar e compartilhar dados </a:t>
            </a:r>
            <a:r>
              <a:rPr lang="pt-BR" sz="2800" dirty="0"/>
              <a:t>de maneira eficaz, de modo que os pontos fortes e fracos operacionais, programáticos e estudantis possam ser identificados</a:t>
            </a:r>
            <a:endParaRPr lang="pt-BR" sz="2800" dirty="0"/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3732210" y="2444545"/>
            <a:ext cx="4891090" cy="819355"/>
          </a:xfrm>
          <a:solidFill>
            <a:srgbClr val="3A4B54"/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Academic analytics</a:t>
            </a:r>
            <a:endParaRPr lang="pt-B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8077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95675" y="2755543"/>
            <a:ext cx="6451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/>
            <a:r>
              <a:rPr lang="pt-BR" dirty="0" smtClean="0">
                <a:latin typeface="Arial" panose="020B0604020202020204" pitchFamily="34" charset="0"/>
              </a:rPr>
              <a:t>Um </a:t>
            </a:r>
            <a:r>
              <a:rPr lang="pt-BR" dirty="0">
                <a:latin typeface="Arial" panose="020B0604020202020204" pitchFamily="34" charset="0"/>
              </a:rPr>
              <a:t>exemplo é o uso de dados demográficos, desempenho acadêmico, histórico escolar, censo da instituição, uso dos recursos computacionais, financeiros e uma série  de outros dados que podem implicar de alguma maneira no desempenho do aluno.</a:t>
            </a:r>
            <a:endParaRPr lang="pt-BR" dirty="0"/>
          </a:p>
          <a:p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700210" y="208988"/>
            <a:ext cx="4891090" cy="819355"/>
          </a:xfrm>
          <a:solidFill>
            <a:srgbClr val="3A4B54"/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Academic analytics</a:t>
            </a:r>
            <a:endParaRPr lang="pt-B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2" name="Picture 2" descr="Resultado de imagem para formulario esco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65" y="1000294"/>
            <a:ext cx="1609725" cy="160972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Resultado de imagem para bibliotec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6" t="-1389" r="12923" b="1389"/>
          <a:stretch/>
        </p:blipFill>
        <p:spPr bwMode="auto">
          <a:xfrm>
            <a:off x="7604831" y="4085029"/>
            <a:ext cx="1474376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Resultado de imagem para projetos pedagogic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4" t="-19861" r="23034" b="-26620"/>
          <a:stretch/>
        </p:blipFill>
        <p:spPr bwMode="auto">
          <a:xfrm>
            <a:off x="6883079" y="5683500"/>
            <a:ext cx="1232542" cy="108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Resultado de imagem para processos admiinstrativo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753" y="5377029"/>
            <a:ext cx="1527041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50798" y="1106553"/>
            <a:ext cx="7912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Arial" panose="020B0604020202020204" pitchFamily="34" charset="0"/>
              </a:rPr>
              <a:t>F</a:t>
            </a:r>
            <a:r>
              <a:rPr lang="pt-BR" dirty="0" smtClean="0">
                <a:latin typeface="Arial" panose="020B0604020202020204" pitchFamily="34" charset="0"/>
              </a:rPr>
              <a:t>oco no </a:t>
            </a:r>
            <a:r>
              <a:rPr lang="pt-BR" dirty="0">
                <a:latin typeface="Arial" panose="020B0604020202020204" pitchFamily="34" charset="0"/>
              </a:rPr>
              <a:t>uso de dados oriundos dos sistemas de informação da Instituição de Ensino para tentar entender os dados cadastrais dos alunos e outros que se relacionam com a vivência acadêmica do aluno na instituição.</a:t>
            </a:r>
            <a:endParaRPr lang="pt-BR" dirty="0"/>
          </a:p>
        </p:txBody>
      </p:sp>
      <p:pic>
        <p:nvPicPr>
          <p:cNvPr id="15370" name="Picture 10" descr="Resultado de imagem para financeiro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8" t="3741" r="27284" b="16800"/>
          <a:stretch/>
        </p:blipFill>
        <p:spPr bwMode="auto">
          <a:xfrm>
            <a:off x="9491561" y="3937029"/>
            <a:ext cx="1452711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88577" y="482318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 algn="just"/>
            <a:r>
              <a:rPr lang="pt-BR" dirty="0">
                <a:latin typeface="Arial" panose="020B0604020202020204" pitchFamily="34" charset="0"/>
              </a:rPr>
              <a:t>A análise deve ter uma olhar mais amplo aos instrutores e alunos, mas também aos gestores. As análises são utilizadas para avaliar, por exemplo, projetos pedagógicos, processos administrativos, uso dos recursos da </a:t>
            </a:r>
            <a:r>
              <a:rPr lang="pt-BR" dirty="0" smtClean="0">
                <a:latin typeface="Arial" panose="020B0604020202020204" pitchFamily="34" charset="0"/>
              </a:rPr>
              <a:t>biblioteca</a:t>
            </a:r>
            <a:r>
              <a:rPr lang="pt-BR" dirty="0">
                <a:latin typeface="Arial" panose="020B0604020202020204" pitchFamily="34" charset="0"/>
              </a:rPr>
              <a:t>.</a:t>
            </a:r>
            <a:r>
              <a:rPr lang="pt-BR" dirty="0" smtClean="0">
                <a:latin typeface="Arial" panose="020B0604020202020204" pitchFamily="34" charset="0"/>
              </a:rPr>
              <a:t> </a:t>
            </a:r>
            <a:endParaRPr lang="pt-BR" dirty="0"/>
          </a:p>
        </p:txBody>
      </p:sp>
      <p:pic>
        <p:nvPicPr>
          <p:cNvPr id="15372" name="Picture 12" descr="Resultado de imagem para gestor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204" y="5317876"/>
            <a:ext cx="1440000" cy="144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Resultado de imagem para historico escola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20" y="2486584"/>
            <a:ext cx="2115379" cy="211538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78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lustraÃ§Ã£o, de, edifÃ­cio escola, com, estudante, vida, Ã­co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177" y="1043402"/>
            <a:ext cx="3612329" cy="2709246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8371510" y="3731119"/>
            <a:ext cx="3638623" cy="819355"/>
          </a:xfrm>
          <a:solidFill>
            <a:srgbClr val="3A4B54"/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pt-B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Academic analytics</a:t>
            </a:r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2" descr="Resultado de imagem para e-learning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8"/>
          <a:stretch/>
        </p:blipFill>
        <p:spPr bwMode="auto">
          <a:xfrm>
            <a:off x="817416" y="1018524"/>
            <a:ext cx="2876623" cy="2875664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/>
          <p:cNvSpPr txBox="1">
            <a:spLocks/>
          </p:cNvSpPr>
          <p:nvPr/>
        </p:nvSpPr>
        <p:spPr>
          <a:xfrm>
            <a:off x="334041" y="3746096"/>
            <a:ext cx="3638623" cy="819355"/>
          </a:xfrm>
          <a:prstGeom prst="rect">
            <a:avLst/>
          </a:prstGeom>
          <a:solidFill>
            <a:srgbClr val="3A4B54"/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analytics</a:t>
            </a:r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2" descr="Resultado de imagem para learning backgroun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1"/>
          <a:stretch/>
        </p:blipFill>
        <p:spPr bwMode="auto">
          <a:xfrm>
            <a:off x="4298022" y="1014361"/>
            <a:ext cx="3469505" cy="2911577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3"/>
          <p:cNvSpPr txBox="1">
            <a:spLocks/>
          </p:cNvSpPr>
          <p:nvPr/>
        </p:nvSpPr>
        <p:spPr>
          <a:xfrm>
            <a:off x="4251289" y="3746096"/>
            <a:ext cx="3971888" cy="819355"/>
          </a:xfrm>
          <a:prstGeom prst="rect">
            <a:avLst/>
          </a:prstGeom>
          <a:solidFill>
            <a:srgbClr val="3A4B54"/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Mineração de dados</a:t>
            </a:r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434" name="Picture 2" descr="Resultado de imagem para gesto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4" t="6250" r="13803" b="24714"/>
          <a:stretch/>
        </p:blipFill>
        <p:spPr bwMode="auto">
          <a:xfrm>
            <a:off x="9213828" y="4528945"/>
            <a:ext cx="2197100" cy="221970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Resultado de imagem para equipe de t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33" y="440776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Resultado de imagem para professores e aluno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6" r="14485" b="14823"/>
          <a:stretch/>
        </p:blipFill>
        <p:spPr bwMode="auto">
          <a:xfrm>
            <a:off x="1162131" y="4628330"/>
            <a:ext cx="2120915" cy="202093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239783" y="118245"/>
            <a:ext cx="979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Conclui-se que estas áreas não devem ser tratadas de maneira isolada. É necessária a exploração dos dados para aumentar a compreensão e a qualidade das experiências de aprendizagem, com a combinação das técinas da estatística, computação e eduacação.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0218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62010" y="3778045"/>
            <a:ext cx="7443789" cy="819355"/>
          </a:xfrm>
          <a:solidFill>
            <a:srgbClr val="3A4B54"/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Ciência de dados Educacionais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296146" y="4428618"/>
            <a:ext cx="9910859" cy="682472"/>
          </a:xfrm>
        </p:spPr>
        <p:txBody>
          <a:bodyPr>
            <a:noAutofit/>
          </a:bodyPr>
          <a:lstStyle/>
          <a:p>
            <a:pPr algn="just"/>
            <a:r>
              <a:rPr lang="pt-BR" sz="2800" dirty="0"/>
              <a:t>É</a:t>
            </a:r>
            <a:r>
              <a:rPr lang="pt-BR" sz="2800" dirty="0"/>
              <a:t> uma área interdisciplinar voltada para a análise de dados, coletados em ambientes educacionais, que visa extrair conhecimento ou </a:t>
            </a:r>
            <a:r>
              <a:rPr lang="pt-BR" sz="2800" i="1" dirty="0"/>
              <a:t>insights</a:t>
            </a:r>
            <a:r>
              <a:rPr lang="pt-BR" sz="2800" dirty="0"/>
              <a:t> para o entendimento de situações advindas de ambientes acadêmicos, auxiliando nas possíveis tomadas de decisões. </a:t>
            </a:r>
            <a:endParaRPr lang="pt-BR" sz="2800" dirty="0"/>
          </a:p>
        </p:txBody>
      </p:sp>
      <p:pic>
        <p:nvPicPr>
          <p:cNvPr id="15" name="Picture 4" descr="Resultado de imagem para anÃ¡lise de dados pesqui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179" y="75714"/>
            <a:ext cx="7355321" cy="3839214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717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anÃ¡lise de dados pesquis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303" y="228600"/>
            <a:ext cx="5738697" cy="64516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1001713" y="1244600"/>
            <a:ext cx="7215187" cy="941388"/>
          </a:xfrm>
          <a:solidFill>
            <a:srgbClr val="3A4B54"/>
          </a:solidFill>
          <a:effectLst>
            <a:softEdge rad="127000"/>
          </a:effectLst>
        </p:spPr>
        <p:txBody>
          <a:bodyPr/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Ciência de dados Educacionais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38945" y="2549602"/>
            <a:ext cx="5725367" cy="6824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800" dirty="0"/>
              <a:t>A análise de dados educacionais se propõe </a:t>
            </a:r>
            <a:r>
              <a:rPr lang="pt-BR" sz="2800" dirty="0" smtClean="0"/>
              <a:t>a melhorar a </a:t>
            </a:r>
            <a:r>
              <a:rPr lang="pt-BR" sz="2800" dirty="0"/>
              <a:t>integração entre as áreas de </a:t>
            </a:r>
            <a:r>
              <a:rPr lang="pt-BR" sz="2800" b="1" dirty="0"/>
              <a:t>Mineração de Dados Educacionais</a:t>
            </a:r>
            <a:r>
              <a:rPr lang="pt-BR" sz="2800" dirty="0"/>
              <a:t>, </a:t>
            </a:r>
            <a:r>
              <a:rPr lang="pt-BR" sz="2800" b="1" dirty="0"/>
              <a:t>Learning Analytics </a:t>
            </a:r>
            <a:r>
              <a:rPr lang="pt-BR" sz="2800" dirty="0"/>
              <a:t>e </a:t>
            </a:r>
            <a:r>
              <a:rPr lang="pt-BR" sz="2800" b="1" dirty="0"/>
              <a:t>Academic Analytics.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57931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3868" t="42980" r="74646" b="32642"/>
          <a:stretch/>
        </p:blipFill>
        <p:spPr>
          <a:xfrm>
            <a:off x="1427956" y="144565"/>
            <a:ext cx="4151209" cy="3870844"/>
          </a:xfrm>
          <a:prstGeom prst="ellipse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3982" t="46414" r="73661" b="16267"/>
          <a:stretch/>
        </p:blipFill>
        <p:spPr>
          <a:xfrm>
            <a:off x="7998791" y="2844213"/>
            <a:ext cx="3795192" cy="33268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40601" y="520700"/>
            <a:ext cx="4546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A ciência de dados Educacionais é um sobreposição das linhas de pesquisa Learning Analytics, Academic Analytics e Educacional data Mining. </a:t>
            </a:r>
            <a:endParaRPr lang="pt-BR" sz="2400" dirty="0"/>
          </a:p>
        </p:txBody>
      </p:sp>
      <p:sp>
        <p:nvSpPr>
          <p:cNvPr id="17" name="Rectangle 16"/>
          <p:cNvSpPr/>
          <p:nvPr/>
        </p:nvSpPr>
        <p:spPr>
          <a:xfrm>
            <a:off x="990600" y="42282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dirty="0"/>
              <a:t>A mieração de dados educacionais é uma combinação de três principais áreas de conhecimento: Computação, educação e estatística. a interseção dessas áreas fornecem as três subáreas – E-learing, data mining e machine learning e learning analytics, que estão mais relacionadas com a mineração de dados educacionais</a:t>
            </a:r>
          </a:p>
        </p:txBody>
      </p:sp>
    </p:spTree>
    <p:extLst>
      <p:ext uri="{BB962C8B-B14F-4D97-AF65-F5344CB8AC3E}">
        <p14:creationId xmlns:p14="http://schemas.microsoft.com/office/powerpoint/2010/main" val="3774936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m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526"/>
          <a:stretch/>
        </p:blipFill>
        <p:spPr bwMode="auto">
          <a:xfrm>
            <a:off x="2844800" y="914397"/>
            <a:ext cx="6605126" cy="6174030"/>
          </a:xfrm>
          <a:prstGeom prst="rect">
            <a:avLst/>
          </a:prstGeom>
          <a:solidFill>
            <a:schemeClr val="accent4">
              <a:alpha val="34000"/>
            </a:schemeClr>
          </a:solidFill>
          <a:effectLst>
            <a:softEdge rad="635000"/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94364" y="-286326"/>
            <a:ext cx="9905998" cy="1905000"/>
          </a:xfrm>
        </p:spPr>
        <p:txBody>
          <a:bodyPr/>
          <a:lstStyle/>
          <a:p>
            <a:pPr algn="ctr"/>
            <a:r>
              <a:rPr lang="pt-BR" dirty="0" smtClean="0"/>
              <a:t>As 3 linhas de pesquisa da ciência de dados </a:t>
            </a:r>
            <a:r>
              <a:rPr lang="pt-BR" sz="3200" dirty="0"/>
              <a:t>educacionais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9924" y="2479389"/>
            <a:ext cx="3196899" cy="491668"/>
          </a:xfrm>
          <a:solidFill>
            <a:schemeClr val="tx1">
              <a:lumMod val="50000"/>
              <a:alpha val="76000"/>
            </a:schemeClr>
          </a:solidFill>
        </p:spPr>
        <p:txBody>
          <a:bodyPr/>
          <a:lstStyle/>
          <a:p>
            <a:r>
              <a:rPr lang="pt-BR" dirty="0" smtClean="0"/>
              <a:t>Mineração de dados</a:t>
            </a:r>
            <a:endParaRPr lang="pt-B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475997" y="2867295"/>
            <a:ext cx="3184385" cy="547664"/>
          </a:xfrm>
          <a:solidFill>
            <a:schemeClr val="tx1">
              <a:lumMod val="50000"/>
              <a:alpha val="76000"/>
            </a:schemeClr>
          </a:solidFill>
        </p:spPr>
        <p:txBody>
          <a:bodyPr/>
          <a:lstStyle/>
          <a:p>
            <a:r>
              <a:rPr lang="pt-BR" dirty="0" smtClean="0"/>
              <a:t>Learning Analytics</a:t>
            </a:r>
            <a:endParaRPr lang="pt-B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7080176" y="4167799"/>
            <a:ext cx="3194968" cy="467389"/>
          </a:xfrm>
          <a:solidFill>
            <a:schemeClr val="tx1">
              <a:lumMod val="50000"/>
              <a:alpha val="76000"/>
            </a:schemeClr>
          </a:solidFill>
        </p:spPr>
        <p:txBody>
          <a:bodyPr/>
          <a:lstStyle/>
          <a:p>
            <a:r>
              <a:rPr lang="pt-BR" dirty="0" smtClean="0"/>
              <a:t>Academic Analytics</a:t>
            </a:r>
            <a:endParaRPr lang="pt-BR" dirty="0"/>
          </a:p>
        </p:txBody>
      </p:sp>
      <p:cxnSp>
        <p:nvCxnSpPr>
          <p:cNvPr id="16" name="Curved Connector 15"/>
          <p:cNvCxnSpPr/>
          <p:nvPr/>
        </p:nvCxnSpPr>
        <p:spPr>
          <a:xfrm rot="16200000" flipH="1">
            <a:off x="588621" y="3032773"/>
            <a:ext cx="991343" cy="816140"/>
          </a:xfrm>
          <a:prstGeom prst="curvedConnector3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flipV="1">
            <a:off x="5964136" y="1575411"/>
            <a:ext cx="3350279" cy="1220830"/>
          </a:xfrm>
          <a:prstGeom prst="curvedConnector3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>
            <a:off x="7765143" y="4669032"/>
            <a:ext cx="1422400" cy="445625"/>
          </a:xfrm>
          <a:prstGeom prst="curvedConnector3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7520" y="3914328"/>
            <a:ext cx="3362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Focado nos métodos de</a:t>
            </a:r>
          </a:p>
          <a:p>
            <a:pPr algn="ctr"/>
            <a:r>
              <a:rPr lang="pt-BR" dirty="0" smtClean="0"/>
              <a:t>análises</a:t>
            </a:r>
            <a:r>
              <a:rPr lang="pt-BR" dirty="0"/>
              <a:t>, tais como: classificação</a:t>
            </a:r>
          </a:p>
          <a:p>
            <a:pPr algn="ctr"/>
            <a:r>
              <a:rPr lang="pt-BR" dirty="0"/>
              <a:t>Regressão, agrupamento e análise</a:t>
            </a:r>
          </a:p>
          <a:p>
            <a:pPr algn="ctr"/>
            <a:r>
              <a:rPr lang="pt-BR" dirty="0"/>
              <a:t> de associação.</a:t>
            </a:r>
            <a:endParaRPr lang="pt-BR" dirty="0"/>
          </a:p>
        </p:txBody>
      </p:sp>
      <p:sp>
        <p:nvSpPr>
          <p:cNvPr id="22" name="TextBox 21"/>
          <p:cNvSpPr txBox="1"/>
          <p:nvPr/>
        </p:nvSpPr>
        <p:spPr>
          <a:xfrm>
            <a:off x="8741124" y="1806868"/>
            <a:ext cx="35094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dirty="0"/>
              <a:t>Focado nas técnicas de Inferência</a:t>
            </a:r>
          </a:p>
          <a:p>
            <a:pPr algn="just"/>
            <a:r>
              <a:rPr lang="pt-BR" dirty="0"/>
              <a:t> estatística, visualização de dados,</a:t>
            </a:r>
          </a:p>
          <a:p>
            <a:pPr algn="just"/>
            <a:r>
              <a:rPr lang="pt-BR" dirty="0"/>
              <a:t>Análise de redes sociais, análise de </a:t>
            </a:r>
          </a:p>
          <a:p>
            <a:pPr algn="just"/>
            <a:r>
              <a:rPr lang="pt-BR" dirty="0"/>
              <a:t>Sentimento, análise de influência e </a:t>
            </a:r>
          </a:p>
          <a:p>
            <a:pPr algn="just"/>
            <a:r>
              <a:rPr lang="pt-BR" dirty="0"/>
              <a:t>Análise de discurso.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330068" y="4744504"/>
            <a:ext cx="29205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Foco no apoio </a:t>
            </a:r>
          </a:p>
          <a:p>
            <a:r>
              <a:rPr lang="pt-BR" dirty="0"/>
              <a:t>a</a:t>
            </a:r>
            <a:r>
              <a:rPr lang="pt-BR" dirty="0"/>
              <a:t>o gestor</a:t>
            </a:r>
            <a:r>
              <a:rPr lang="pt-BR" dirty="0" smtClean="0"/>
              <a:t>. Análisar </a:t>
            </a:r>
            <a:r>
              <a:rPr lang="pt-BR" dirty="0"/>
              <a:t>projetos</a:t>
            </a:r>
          </a:p>
          <a:p>
            <a:r>
              <a:rPr lang="pt-BR" dirty="0"/>
              <a:t>Pedagógicos, processos ad-</a:t>
            </a:r>
          </a:p>
          <a:p>
            <a:r>
              <a:rPr lang="pt-BR" dirty="0"/>
              <a:t>m</a:t>
            </a:r>
            <a:r>
              <a:rPr lang="pt-BR" dirty="0"/>
              <a:t>inistrativos e uso de recursos</a:t>
            </a:r>
          </a:p>
          <a:p>
            <a:r>
              <a:rPr lang="pt-BR" dirty="0"/>
              <a:t>d</a:t>
            </a:r>
            <a:r>
              <a:rPr lang="pt-BR" dirty="0"/>
              <a:t>a biblioteca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9021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e-learning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38"/>
          <a:stretch/>
        </p:blipFill>
        <p:spPr bwMode="auto">
          <a:xfrm>
            <a:off x="1476375" y="269875"/>
            <a:ext cx="6463279" cy="646112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7"/>
          <p:cNvSpPr txBox="1">
            <a:spLocks/>
          </p:cNvSpPr>
          <p:nvPr/>
        </p:nvSpPr>
        <p:spPr>
          <a:xfrm>
            <a:off x="2925784" y="1501775"/>
            <a:ext cx="3162300" cy="11842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11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6" indent="0" algn="l" defTabSz="914411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11" indent="0" algn="l" defTabSz="914411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17" indent="0" algn="l" defTabSz="914411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23" indent="0" algn="l" defTabSz="914411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29" indent="0" algn="l" defTabSz="914411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34" indent="0" algn="l" defTabSz="914411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40" indent="0" algn="l" defTabSz="914411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46" indent="0" algn="l" defTabSz="914411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dirty="0" smtClean="0">
                <a:solidFill>
                  <a:srgbClr val="7030A0"/>
                </a:solidFill>
              </a:rPr>
              <a:t>O learning analytics é o processo de </a:t>
            </a:r>
            <a:r>
              <a:rPr lang="pt-BR" sz="2400" b="1" dirty="0" smtClean="0">
                <a:solidFill>
                  <a:srgbClr val="7030A0"/>
                </a:solidFill>
              </a:rPr>
              <a:t>medição, coleta, análise e comunicação de dados</a:t>
            </a:r>
            <a:r>
              <a:rPr lang="pt-BR" sz="3200" dirty="0" smtClean="0">
                <a:solidFill>
                  <a:srgbClr val="7030A0"/>
                </a:solidFill>
              </a:rPr>
              <a:t/>
            </a:r>
            <a:br>
              <a:rPr lang="pt-BR" sz="3200" dirty="0" smtClean="0">
                <a:solidFill>
                  <a:srgbClr val="7030A0"/>
                </a:solidFill>
              </a:rPr>
            </a:br>
            <a:endParaRPr lang="pt-BR" sz="3200" dirty="0">
              <a:solidFill>
                <a:srgbClr val="7030A0"/>
              </a:solidFill>
            </a:endParaRPr>
          </a:p>
        </p:txBody>
      </p:sp>
      <p:sp>
        <p:nvSpPr>
          <p:cNvPr id="13" name="Title 6"/>
          <p:cNvSpPr txBox="1">
            <a:spLocks/>
          </p:cNvSpPr>
          <p:nvPr/>
        </p:nvSpPr>
        <p:spPr>
          <a:xfrm>
            <a:off x="1371600" y="-139700"/>
            <a:ext cx="5829300" cy="1168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analytics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97200" y="2571749"/>
            <a:ext cx="4038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7030A0"/>
                </a:solidFill>
              </a:rPr>
              <a:t>sobre alunos e os seus contextos</a:t>
            </a:r>
            <a:r>
              <a:rPr lang="pt-BR" sz="2400" dirty="0">
                <a:solidFill>
                  <a:srgbClr val="7030A0"/>
                </a:solidFill>
              </a:rPr>
              <a:t>, para fins de compreensão e otimização da aprendizagem nos ambientes em que esse processo ocorre.</a:t>
            </a:r>
            <a:endParaRPr lang="pt-BR" sz="3200" dirty="0">
              <a:solidFill>
                <a:srgbClr val="7030A0"/>
              </a:solidFill>
            </a:endParaRPr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451837131"/>
              </p:ext>
            </p:extLst>
          </p:nvPr>
        </p:nvGraphicFramePr>
        <p:xfrm>
          <a:off x="5307578" y="-215900"/>
          <a:ext cx="8471922" cy="659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Rectangle 15"/>
          <p:cNvSpPr/>
          <p:nvPr/>
        </p:nvSpPr>
        <p:spPr>
          <a:xfrm rot="16200000">
            <a:off x="-1923736" y="3359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</a:rPr>
              <a:t>“</a:t>
            </a:r>
            <a:r>
              <a:rPr lang="pt-BR" b="1" i="1" dirty="0">
                <a:latin typeface="Arial" panose="020B0604020202020204" pitchFamily="34" charset="0"/>
              </a:rPr>
              <a:t>O valor da avaliação não está no instrumento em si, mas no uso que se faça dele”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4276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46566160"/>
              </p:ext>
            </p:extLst>
          </p:nvPr>
        </p:nvGraphicFramePr>
        <p:xfrm>
          <a:off x="1701800" y="1358900"/>
          <a:ext cx="8534400" cy="4876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Resultado de imagem para trabalho em grup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05879" y="3377096"/>
            <a:ext cx="2023221" cy="17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seminÃ¡rios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13079" r="11378" b="16729"/>
          <a:stretch/>
        </p:blipFill>
        <p:spPr bwMode="auto">
          <a:xfrm>
            <a:off x="5084226" y="3080372"/>
            <a:ext cx="2148423" cy="205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provas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1" r="24983"/>
          <a:stretch/>
        </p:blipFill>
        <p:spPr bwMode="auto">
          <a:xfrm>
            <a:off x="7907682" y="3106324"/>
            <a:ext cx="2045070" cy="196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98583" y="5692155"/>
            <a:ext cx="774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Essa área de pesquisa envolve o uso de ferramentas de análise de dados para avaliar processos de aprendizagem estabelecidos por </a:t>
            </a:r>
            <a:r>
              <a:rPr lang="pt-BR" sz="2000" b="1" dirty="0" smtClean="0"/>
              <a:t>educadores aos seus educandos.</a:t>
            </a:r>
            <a:endParaRPr lang="pt-BR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1384300" y="56307"/>
            <a:ext cx="97154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Se tomamos a prática de avaliação como um processo, não é possível conceber e valorizar a adoção de um </a:t>
            </a:r>
            <a:r>
              <a:rPr lang="pt-BR" sz="2000" b="1" dirty="0"/>
              <a:t>único instrumento avaliativo</a:t>
            </a:r>
            <a:r>
              <a:rPr lang="pt-BR" sz="2000" dirty="0"/>
              <a:t>, priorizando uma só oportunidade em que o aluno revela sua aprendizagem. Oportunizar aos alunos diversas possibilidades de serem avaliados implica em assegurar a aprendizagem de uma maneira mais consistente e fidedigna. Implica também em encarar a avaliação, teórica e prática, como um verdadeiro processo.</a:t>
            </a:r>
          </a:p>
        </p:txBody>
      </p:sp>
    </p:spTree>
    <p:extLst>
      <p:ext uri="{BB962C8B-B14F-4D97-AF65-F5344CB8AC3E}">
        <p14:creationId xmlns:p14="http://schemas.microsoft.com/office/powerpoint/2010/main" val="1763067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0900" y="109835"/>
            <a:ext cx="89789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 smtClean="0"/>
              <a:t>Através </a:t>
            </a:r>
            <a:r>
              <a:rPr lang="pt-BR" sz="3200" dirty="0"/>
              <a:t>da análise dos dados obtidos com os diferentes instrumentos</a:t>
            </a:r>
            <a:br>
              <a:rPr lang="pt-BR" sz="3200" dirty="0"/>
            </a:br>
            <a:r>
              <a:rPr lang="pt-BR" sz="3200" dirty="0"/>
              <a:t>avaliativos pretende-se trabalhar os resultados </a:t>
            </a:r>
            <a:r>
              <a:rPr lang="pt-BR" sz="3200" dirty="0" smtClean="0"/>
              <a:t>atingidos.</a:t>
            </a:r>
            <a:endParaRPr lang="pt-BR" sz="3200" dirty="0"/>
          </a:p>
        </p:txBody>
      </p:sp>
      <p:sp>
        <p:nvSpPr>
          <p:cNvPr id="5" name="Rectangle 4"/>
          <p:cNvSpPr/>
          <p:nvPr/>
        </p:nvSpPr>
        <p:spPr>
          <a:xfrm>
            <a:off x="2908300" y="2487136"/>
            <a:ext cx="92837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Objetivando </a:t>
            </a:r>
            <a:r>
              <a:rPr lang="pt-BR" sz="2400" dirty="0"/>
              <a:t>retroalimentar o processo pedagógico (feedback). Se tivermos a concepção de que o instrumento serve tão somente para medir os resultados de um processo, certamente não teremos nenhuma contribuição para a aprendizagem dos alunos.</a:t>
            </a:r>
          </a:p>
        </p:txBody>
      </p:sp>
      <p:pic>
        <p:nvPicPr>
          <p:cNvPr id="3074" name="Picture 2" descr="Resultado de imagem para analise de dad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6" t="-1098" r="30355"/>
          <a:stretch/>
        </p:blipFill>
        <p:spPr bwMode="auto">
          <a:xfrm>
            <a:off x="9283700" y="109835"/>
            <a:ext cx="2146300" cy="208509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feedba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0" r="18734"/>
          <a:stretch/>
        </p:blipFill>
        <p:spPr bwMode="auto">
          <a:xfrm>
            <a:off x="850900" y="1997026"/>
            <a:ext cx="1905000" cy="192208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50900" y="4608036"/>
            <a:ext cx="86233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Por outro lado, se os instrumentos forem trabalhados como oportunidades de aprendizagem (Masetto, 2001) e, analisados pelos alunos, sendo estudados por eles em parceria com o professor, certamente tornam-se oportunidades de aprendizagem numa abordagem formativa.</a:t>
            </a:r>
          </a:p>
        </p:txBody>
      </p:sp>
      <p:pic>
        <p:nvPicPr>
          <p:cNvPr id="3078" name="Picture 6" descr="Resultado de imagem para aprendizage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0" r="28306"/>
          <a:stretch/>
        </p:blipFill>
        <p:spPr bwMode="auto">
          <a:xfrm>
            <a:off x="9474200" y="4371994"/>
            <a:ext cx="2413000" cy="23463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6547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1972</TotalTime>
  <Words>1419</Words>
  <Application>Microsoft Office PowerPoint</Application>
  <PresentationFormat>Widescreen</PresentationFormat>
  <Paragraphs>122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Trebuchet MS</vt:lpstr>
      <vt:lpstr>Tw Cen MT</vt:lpstr>
      <vt:lpstr>Wingdings</vt:lpstr>
      <vt:lpstr>Circuit</vt:lpstr>
      <vt:lpstr>Ciência de dados  Educacionais</vt:lpstr>
      <vt:lpstr>Ciência de dados  Educacionais</vt:lpstr>
      <vt:lpstr>Ciência de dados Educacionais</vt:lpstr>
      <vt:lpstr>Ciência de dados Educacionais</vt:lpstr>
      <vt:lpstr>PowerPoint Presentation</vt:lpstr>
      <vt:lpstr>As 3 linhas de pesquisa da ciência de dados educacionais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Modelos preditivos</vt:lpstr>
      <vt:lpstr>Preditivo - Classificação</vt:lpstr>
      <vt:lpstr>Preditivo - regressão</vt:lpstr>
      <vt:lpstr>Preditivo – classificação ou regressão</vt:lpstr>
      <vt:lpstr>Análise de Agrupamento</vt:lpstr>
      <vt:lpstr>Análise de agrupamento</vt:lpstr>
      <vt:lpstr>Regras de associação</vt:lpstr>
      <vt:lpstr>Regras de associação</vt:lpstr>
      <vt:lpstr>Regras de associação</vt:lpstr>
      <vt:lpstr>Academic analytics</vt:lpstr>
      <vt:lpstr>Academic analytics</vt:lpstr>
      <vt:lpstr>Academic analytics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de dados  Educacionais</dc:title>
  <dc:creator>Renata</dc:creator>
  <cp:lastModifiedBy>Renata</cp:lastModifiedBy>
  <cp:revision>59</cp:revision>
  <dcterms:created xsi:type="dcterms:W3CDTF">2019-04-19T00:14:17Z</dcterms:created>
  <dcterms:modified xsi:type="dcterms:W3CDTF">2019-04-30T17:51:50Z</dcterms:modified>
</cp:coreProperties>
</file>